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82" r:id="rId3"/>
    <p:sldId id="283" r:id="rId4"/>
    <p:sldId id="309" r:id="rId5"/>
    <p:sldId id="262" r:id="rId6"/>
    <p:sldId id="291" r:id="rId7"/>
    <p:sldId id="287" r:id="rId8"/>
    <p:sldId id="261" r:id="rId9"/>
    <p:sldId id="311" r:id="rId10"/>
    <p:sldId id="313" r:id="rId11"/>
    <p:sldId id="312" r:id="rId12"/>
    <p:sldId id="273" r:id="rId13"/>
    <p:sldId id="288" r:id="rId14"/>
    <p:sldId id="328" r:id="rId15"/>
    <p:sldId id="329" r:id="rId16"/>
    <p:sldId id="330" r:id="rId17"/>
    <p:sldId id="277" r:id="rId18"/>
    <p:sldId id="335" r:id="rId19"/>
    <p:sldId id="337" r:id="rId20"/>
    <p:sldId id="338" r:id="rId21"/>
    <p:sldId id="339" r:id="rId22"/>
    <p:sldId id="289" r:id="rId23"/>
    <p:sldId id="336" r:id="rId24"/>
    <p:sldId id="28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6" d="100"/>
          <a:sy n="96" d="100"/>
        </p:scale>
        <p:origin x="612" y="5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DBC46A-87F8-417A-81FB-1BFF655C2E60}" type="datetimeFigureOut">
              <a:rPr lang="zh-CN" altLang="en-US" smtClean="0"/>
              <a:t>2023/12/27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71EBC-6EAF-4D33-9BC0-2D922E74BB8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ADD49-AF98-4591-9710-FC94183C3A3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A543A0-81EF-464A-BF63-DD9AA2FDCD3E}" type="slidenum">
              <a:rPr lang="zh-CN" altLang="en-US" smtClean="0"/>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ADD49-AF98-4591-9710-FC94183C3A33}" type="slidenum">
              <a:rPr lang="zh-CN" altLang="en-US" smtClean="0"/>
              <a:t>22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ADD49-AF98-4591-9710-FC94183C3A33}"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ADD49-AF98-4591-9710-FC94183C3A33}"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A543A0-81EF-464A-BF63-DD9AA2FDCD3E}"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A543A0-81EF-464A-BF63-DD9AA2FDCD3E}"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ADD49-AF98-4591-9710-FC94183C3A33}"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A543A0-81EF-464A-BF63-DD9AA2FDCD3E}"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A543A0-81EF-464A-BF63-DD9AA2FDCD3E}"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1ADD49-AF98-4591-9710-FC94183C3A33}"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CDBEA7-D589-4193-8B7D-9D87061012B4}" type="datetimeFigureOut">
              <a:rPr lang="zh-CN" altLang="en-US" smtClean="0"/>
              <a:t>2023/12/27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68B2BA-E3C2-48EE-BD89-046561566D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DBEA7-D589-4193-8B7D-9D87061012B4}" type="datetimeFigureOut">
              <a:rPr lang="zh-CN" altLang="en-US" smtClean="0"/>
              <a:t>2023/12/27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68B2BA-E3C2-48EE-BD89-046561566D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DBEA7-D589-4193-8B7D-9D87061012B4}" type="datetimeFigureOut">
              <a:rPr lang="zh-CN" altLang="en-US" smtClean="0"/>
              <a:t>2023/12/27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68B2BA-E3C2-48EE-BD89-046561566D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zh-CN" altLang="en-US"/>
          </a:p>
        </p:txBody>
      </p:sp>
      <p:sp>
        <p:nvSpPr>
          <p:cNvPr id="9" name="灯片编号占位符 4"/>
          <p:cNvSpPr>
            <a:spLocks noGrp="1"/>
          </p:cNvSpPr>
          <p:nvPr>
            <p:ph type="sldNum" sz="quarter" idx="4"/>
          </p:nvPr>
        </p:nvSpPr>
        <p:spPr>
          <a:xfrm>
            <a:off x="11499851" y="6289575"/>
            <a:ext cx="406400" cy="365125"/>
          </a:xfrm>
          <a:prstGeom prst="rect">
            <a:avLst/>
          </a:prstGeom>
        </p:spPr>
        <p:txBody>
          <a:bodyPr vert="horz" lIns="91440" tIns="45720" rIns="91440" bIns="45720" rtlCol="0" anchor="ctr"/>
          <a:lstStyle>
            <a:lvl1pPr algn="ctr">
              <a:defRPr sz="1000" i="1">
                <a:solidFill>
                  <a:schemeClr val="bg1"/>
                </a:solidFill>
                <a:latin typeface="Century Gothic" panose="020B0502020202020204" pitchFamily="34" charset="0"/>
              </a:defRPr>
            </a:lvl1pPr>
          </a:lstStyle>
          <a:p>
            <a:fld id="{DF20058A-C6D7-4652-A4A9-825FFE6C96A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5" name="Parallelogram 13"/>
          <p:cNvSpPr/>
          <p:nvPr userDrawn="1"/>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lumMod val="85000"/>
                  <a:lumOff val="15000"/>
                </a:schemeClr>
              </a:solidFill>
            </a:endParaRPr>
          </a:p>
        </p:txBody>
      </p:sp>
      <p:sp>
        <p:nvSpPr>
          <p:cNvPr id="6" name="矩形 5"/>
          <p:cNvSpPr/>
          <p:nvPr userDrawn="1"/>
        </p:nvSpPr>
        <p:spPr>
          <a:xfrm>
            <a:off x="1283001" y="657830"/>
            <a:ext cx="3076483" cy="307456"/>
          </a:xfrm>
          <a:prstGeom prst="rect">
            <a:avLst/>
          </a:prstGeom>
          <a:effectLst/>
        </p:spPr>
        <p:txBody>
          <a:bodyPr vert="horz" wrap="none">
            <a:spAutoFit/>
          </a:bodyPr>
          <a:lstStyle/>
          <a:p>
            <a:pPr algn="r"/>
            <a:r>
              <a:rPr lang="en-US" altLang="zh-CN" sz="1400" b="1" dirty="0">
                <a:solidFill>
                  <a:schemeClr val="tx1">
                    <a:lumMod val="85000"/>
                    <a:lumOff val="15000"/>
                  </a:schemeClr>
                </a:solidFill>
                <a:latin typeface="+mj-lt"/>
                <a:ea typeface="微软雅黑" panose="020B0503020204020204" pitchFamily="34" charset="-122"/>
              </a:rPr>
              <a:t>Please replace the written content</a:t>
            </a:r>
            <a:endParaRPr lang="zh-CN" altLang="en-US" sz="1400" b="1" dirty="0">
              <a:solidFill>
                <a:schemeClr val="tx1">
                  <a:lumMod val="85000"/>
                  <a:lumOff val="15000"/>
                </a:schemeClr>
              </a:solidFill>
              <a:latin typeface="+mj-lt"/>
              <a:ea typeface="微软雅黑" panose="020B0503020204020204" pitchFamily="34" charset="-122"/>
            </a:endParaRPr>
          </a:p>
        </p:txBody>
      </p:sp>
      <p:sp>
        <p:nvSpPr>
          <p:cNvPr id="7" name="矩形 6"/>
          <p:cNvSpPr/>
          <p:nvPr userDrawn="1"/>
        </p:nvSpPr>
        <p:spPr>
          <a:xfrm>
            <a:off x="1283001" y="230800"/>
            <a:ext cx="2339102" cy="461537"/>
          </a:xfrm>
          <a:prstGeom prst="rect">
            <a:avLst/>
          </a:prstGeom>
          <a:effectLst/>
        </p:spPr>
        <p:txBody>
          <a:bodyPr vert="horz" wrap="none">
            <a:spAutoFit/>
          </a:bodyPr>
          <a:lstStyle/>
          <a:p>
            <a:pPr algn="r"/>
            <a:r>
              <a:rPr lang="zh-CN" altLang="en-US" sz="2400" dirty="0">
                <a:solidFill>
                  <a:schemeClr val="tx1">
                    <a:lumMod val="85000"/>
                    <a:lumOff val="15000"/>
                  </a:schemeClr>
                </a:solidFill>
                <a:latin typeface="+mj-lt"/>
                <a:ea typeface="微软雅黑" panose="020B0503020204020204" pitchFamily="34" charset="-122"/>
              </a:rPr>
              <a:t>请替换文字内容</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DBEA7-D589-4193-8B7D-9D87061012B4}" type="datetimeFigureOut">
              <a:rPr lang="zh-CN" altLang="en-US" smtClean="0"/>
              <a:t>2023/12/27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68B2BA-E3C2-48EE-BD89-046561566D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BCDBEA7-D589-4193-8B7D-9D87061012B4}" type="datetimeFigureOut">
              <a:rPr lang="zh-CN" altLang="en-US" smtClean="0"/>
              <a:t>2023/12/27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68B2BA-E3C2-48EE-BD89-046561566D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CDBEA7-D589-4193-8B7D-9D87061012B4}" type="datetimeFigureOut">
              <a:rPr lang="zh-CN" altLang="en-US" smtClean="0"/>
              <a:t>2023/12/27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68B2BA-E3C2-48EE-BD89-046561566D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CDBEA7-D589-4193-8B7D-9D87061012B4}" type="datetimeFigureOut">
              <a:rPr lang="zh-CN" altLang="en-US" smtClean="0"/>
              <a:t>2023/12/27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68B2BA-E3C2-48EE-BD89-046561566D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CDBEA7-D589-4193-8B7D-9D87061012B4}" type="datetimeFigureOut">
              <a:rPr lang="zh-CN" altLang="en-US" smtClean="0"/>
              <a:t>2023/12/27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68B2BA-E3C2-48EE-BD89-046561566D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CDBEA7-D589-4193-8B7D-9D87061012B4}" type="datetimeFigureOut">
              <a:rPr lang="zh-CN" altLang="en-US" smtClean="0"/>
              <a:t>2023/12/27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68B2BA-E3C2-48EE-BD89-046561566D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BCDBEA7-D589-4193-8B7D-9D87061012B4}" type="datetimeFigureOut">
              <a:rPr lang="zh-CN" altLang="en-US" smtClean="0"/>
              <a:t>2023/12/27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68B2BA-E3C2-48EE-BD89-046561566D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BCDBEA7-D589-4193-8B7D-9D87061012B4}" type="datetimeFigureOut">
              <a:rPr lang="zh-CN" altLang="en-US" smtClean="0"/>
              <a:t>2023/12/27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68B2BA-E3C2-48EE-BD89-046561566DF8}"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DBEA7-D589-4193-8B7D-9D87061012B4}" type="datetimeFigureOut">
              <a:rPr lang="zh-CN" altLang="en-US" smtClean="0"/>
              <a:t>2023/12/27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68B2BA-E3C2-48EE-BD89-046561566DF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slideLayout" Target="../slideLayouts/slideLayout13.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 Type="http://schemas.openxmlformats.org/officeDocument/2006/relationships/tags" Target="../tags/tag29.xml"/><Relationship Id="rId16" Type="http://schemas.openxmlformats.org/officeDocument/2006/relationships/tags" Target="../tags/tag43.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19" Type="http://schemas.openxmlformats.org/officeDocument/2006/relationships/notesSlide" Target="../notesSlides/notesSlide8.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3.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notesSlide" Target="../notesSlides/notesSlide4.xml"/><Relationship Id="rId5" Type="http://schemas.openxmlformats.org/officeDocument/2006/relationships/tags" Target="../tags/tag15.xml"/><Relationship Id="rId10" Type="http://schemas.openxmlformats.org/officeDocument/2006/relationships/slideLayout" Target="../slideLayouts/slideLayout13.xml"/><Relationship Id="rId4" Type="http://schemas.openxmlformats.org/officeDocument/2006/relationships/tags" Target="../tags/tag14.xml"/><Relationship Id="rId9" Type="http://schemas.openxmlformats.org/officeDocument/2006/relationships/tags" Target="../tags/tag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22.xml"/><Relationship Id="rId7" Type="http://schemas.openxmlformats.org/officeDocument/2006/relationships/slideLayout" Target="../slideLayouts/slideLayout13.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846" t="3246" b="15626"/>
          <a:stretch>
            <a:fillRect/>
          </a:stretch>
        </p:blipFill>
        <p:spPr>
          <a:xfrm>
            <a:off x="0" y="0"/>
            <a:ext cx="12192000" cy="6858000"/>
          </a:xfrm>
          <a:prstGeom prst="rect">
            <a:avLst/>
          </a:prstGeom>
        </p:spPr>
      </p:pic>
      <p:sp>
        <p:nvSpPr>
          <p:cNvPr id="8" name="矩形 7"/>
          <p:cNvSpPr/>
          <p:nvPr/>
        </p:nvSpPr>
        <p:spPr>
          <a:xfrm>
            <a:off x="0" y="2060575"/>
            <a:ext cx="11028680" cy="2702560"/>
          </a:xfrm>
          <a:prstGeom prst="rect">
            <a:avLst/>
          </a:prstGeom>
          <a:solidFill>
            <a:schemeClr val="bg1"/>
          </a:solidFill>
          <a:ln>
            <a:noFill/>
          </a:ln>
          <a:effectLst>
            <a:outerShdw blurRad="2667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cxnSp>
        <p:nvCxnSpPr>
          <p:cNvPr id="9" name="直接连接符 8"/>
          <p:cNvCxnSpPr/>
          <p:nvPr/>
        </p:nvCxnSpPr>
        <p:spPr>
          <a:xfrm>
            <a:off x="914400" y="3641148"/>
            <a:ext cx="628247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8" y="2410612"/>
            <a:ext cx="10819765" cy="1106805"/>
          </a:xfrm>
          <a:prstGeom prst="rect">
            <a:avLst/>
          </a:prstGeom>
          <a:noFill/>
        </p:spPr>
        <p:txBody>
          <a:bodyPr wrap="none" rtlCol="0">
            <a:spAutoFit/>
            <a:scene3d>
              <a:camera prst="orthographicFront"/>
              <a:lightRig rig="threePt" dir="t"/>
            </a:scene3d>
            <a:sp3d contourW="12700"/>
          </a:bodyPr>
          <a:lstStyle/>
          <a:p>
            <a:pPr algn="ctr"/>
            <a:r>
              <a:rPr lang="zh-CN" altLang="en-US" sz="6600" b="1" spc="300" dirty="0">
                <a:latin typeface="+mn-ea"/>
                <a:cs typeface="+mn-ea"/>
              </a:rPr>
              <a:t>基于VITON模型的虚拟试衣</a:t>
            </a:r>
          </a:p>
        </p:txBody>
      </p:sp>
      <p:grpSp>
        <p:nvGrpSpPr>
          <p:cNvPr id="11" name="组合 10"/>
          <p:cNvGrpSpPr/>
          <p:nvPr/>
        </p:nvGrpSpPr>
        <p:grpSpPr>
          <a:xfrm>
            <a:off x="8288792" y="796615"/>
            <a:ext cx="2531110" cy="1263650"/>
            <a:chOff x="6543836" y="2433607"/>
            <a:chExt cx="2531110" cy="1263650"/>
          </a:xfrm>
        </p:grpSpPr>
        <p:sp>
          <p:nvSpPr>
            <p:cNvPr id="12" name="剪去单角的矩形 6"/>
            <p:cNvSpPr/>
            <p:nvPr/>
          </p:nvSpPr>
          <p:spPr>
            <a:xfrm rot="10800000">
              <a:off x="6543836" y="2433607"/>
              <a:ext cx="2524125" cy="1263650"/>
            </a:xfrm>
            <a:prstGeom prst="snip1Rect">
              <a:avLst>
                <a:gd name="adj" fmla="val 50000"/>
              </a:avLst>
            </a:prstGeom>
            <a:solidFill>
              <a:schemeClr val="accent1"/>
            </a:solidFill>
            <a:ln>
              <a:noFill/>
            </a:ln>
            <a:effectLst>
              <a:outerShdw blurRad="2667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sp>
          <p:nvSpPr>
            <p:cNvPr id="13" name="文本框 12"/>
            <p:cNvSpPr txBox="1"/>
            <p:nvPr/>
          </p:nvSpPr>
          <p:spPr>
            <a:xfrm>
              <a:off x="6844191" y="2635049"/>
              <a:ext cx="2230755" cy="768350"/>
            </a:xfrm>
            <a:prstGeom prst="rect">
              <a:avLst/>
            </a:prstGeom>
            <a:noFill/>
          </p:spPr>
          <p:txBody>
            <a:bodyPr wrap="none" rtlCol="0">
              <a:spAutoFit/>
              <a:scene3d>
                <a:camera prst="orthographicFront"/>
                <a:lightRig rig="threePt" dir="t"/>
              </a:scene3d>
              <a:sp3d contourW="12700"/>
            </a:bodyPr>
            <a:lstStyle/>
            <a:p>
              <a:pPr algn="ctr"/>
              <a:r>
                <a:rPr lang="en-US" altLang="zh-CN" sz="4400" i="1" dirty="0">
                  <a:solidFill>
                    <a:schemeClr val="bg1"/>
                  </a:solidFill>
                  <a:latin typeface="Century Gothic" panose="020B0502020202020204" pitchFamily="34" charset="0"/>
                  <a:cs typeface="+mn-ea"/>
                </a:rPr>
                <a:t>2023.12</a:t>
              </a:r>
            </a:p>
          </p:txBody>
        </p:sp>
      </p:grpSp>
      <p:sp>
        <p:nvSpPr>
          <p:cNvPr id="14" name="文本框 13"/>
          <p:cNvSpPr txBox="1"/>
          <p:nvPr/>
        </p:nvSpPr>
        <p:spPr>
          <a:xfrm>
            <a:off x="492760" y="3663950"/>
            <a:ext cx="6155055" cy="546100"/>
          </a:xfrm>
          <a:prstGeom prst="rect">
            <a:avLst/>
          </a:prstGeom>
          <a:noFill/>
        </p:spPr>
        <p:txBody>
          <a:bodyPr wrap="square" rtlCol="0">
            <a:noAutofit/>
            <a:scene3d>
              <a:camera prst="orthographicFront"/>
              <a:lightRig rig="threePt" dir="t"/>
            </a:scene3d>
            <a:sp3d contourW="12700"/>
          </a:bodyPr>
          <a:lstStyle/>
          <a:p>
            <a:pPr algn="ctr">
              <a:lnSpc>
                <a:spcPct val="114000"/>
              </a:lnSpc>
            </a:pPr>
            <a:r>
              <a:rPr lang="zh-CN" altLang="en-US" sz="2400" i="1" dirty="0">
                <a:solidFill>
                  <a:schemeClr val="tx1">
                    <a:lumMod val="95000"/>
                    <a:lumOff val="5000"/>
                  </a:schemeClr>
                </a:solidFill>
                <a:latin typeface="新宋体" charset="0"/>
                <a:ea typeface="新宋体" charset="0"/>
                <a:cs typeface="新宋体" charset="0"/>
              </a:rPr>
              <a:t>小组成员：黄德宇</a:t>
            </a:r>
            <a:r>
              <a:rPr lang="en-US" altLang="zh-CN" sz="2400" i="1" dirty="0">
                <a:solidFill>
                  <a:schemeClr val="tx1">
                    <a:lumMod val="95000"/>
                    <a:lumOff val="5000"/>
                  </a:schemeClr>
                </a:solidFill>
                <a:latin typeface="新宋体" charset="0"/>
                <a:ea typeface="新宋体" charset="0"/>
                <a:cs typeface="新宋体" charset="0"/>
              </a:rPr>
              <a:t> </a:t>
            </a:r>
            <a:r>
              <a:rPr lang="zh-CN" altLang="en-US" sz="2400" i="1" dirty="0">
                <a:solidFill>
                  <a:schemeClr val="tx1">
                    <a:lumMod val="95000"/>
                    <a:lumOff val="5000"/>
                  </a:schemeClr>
                </a:solidFill>
                <a:latin typeface="新宋体" charset="0"/>
                <a:ea typeface="新宋体" charset="0"/>
                <a:cs typeface="新宋体" charset="0"/>
              </a:rPr>
              <a:t>孟荣轩</a:t>
            </a:r>
            <a:r>
              <a:rPr lang="en-US" altLang="zh-CN" sz="2400" i="1" dirty="0">
                <a:solidFill>
                  <a:schemeClr val="tx1">
                    <a:lumMod val="95000"/>
                    <a:lumOff val="5000"/>
                  </a:schemeClr>
                </a:solidFill>
                <a:latin typeface="新宋体" charset="0"/>
                <a:ea typeface="新宋体" charset="0"/>
                <a:cs typeface="新宋体" charset="0"/>
              </a:rPr>
              <a:t> </a:t>
            </a:r>
            <a:r>
              <a:rPr lang="zh-CN" altLang="en-US" sz="2400" i="1" dirty="0">
                <a:solidFill>
                  <a:schemeClr val="tx1">
                    <a:lumMod val="95000"/>
                    <a:lumOff val="5000"/>
                  </a:schemeClr>
                </a:solidFill>
                <a:latin typeface="新宋体" charset="0"/>
                <a:ea typeface="新宋体" charset="0"/>
                <a:cs typeface="新宋体" charset="0"/>
              </a:rPr>
              <a:t>马宇杰</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ppt_y</p:attrName>
                                        </p:attrNameLst>
                                      </p:cBhvr>
                                      <p:tavLst>
                                        <p:tav tm="0">
                                          <p:val>
                                            <p:strVal val="#ppt_y+#ppt_h*1.125000"/>
                                          </p:val>
                                        </p:tav>
                                        <p:tav tm="100000">
                                          <p:val>
                                            <p:strVal val="#ppt_y"/>
                                          </p:val>
                                        </p:tav>
                                      </p:tavLst>
                                    </p:anim>
                                    <p:animEffect transition="in" filter="wipe(up)">
                                      <p:cBhvr>
                                        <p:cTn id="23" dur="500"/>
                                        <p:tgtEl>
                                          <p:spTgt spid="10"/>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ppt_y</p:attrName>
                                        </p:attrNameLst>
                                      </p:cBhvr>
                                      <p:tavLst>
                                        <p:tav tm="0">
                                          <p:val>
                                            <p:strVal val="#ppt_y-#ppt_h*1.125000"/>
                                          </p:val>
                                        </p:tav>
                                        <p:tav tm="100000">
                                          <p:val>
                                            <p:strVal val="#ppt_y"/>
                                          </p:val>
                                        </p:tav>
                                      </p:tavLst>
                                    </p:anim>
                                    <p:animEffect transition="in" filter="wipe(dow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0"/>
          </p:nvPr>
        </p:nvSpPr>
        <p:spPr/>
      </p:sp>
      <p:sp>
        <p:nvSpPr>
          <p:cNvPr id="3" name="文本框 2"/>
          <p:cNvSpPr txBox="1"/>
          <p:nvPr/>
        </p:nvSpPr>
        <p:spPr>
          <a:xfrm>
            <a:off x="679450" y="303530"/>
            <a:ext cx="3574415" cy="583565"/>
          </a:xfrm>
          <a:prstGeom prst="rect">
            <a:avLst/>
          </a:prstGeom>
          <a:noFill/>
        </p:spPr>
        <p:txBody>
          <a:bodyPr wrap="square" rtlCol="0">
            <a:spAutoFit/>
          </a:bodyPr>
          <a:lstStyle/>
          <a:p>
            <a:r>
              <a:rPr lang="zh-CN" altLang="en-US" sz="3200">
                <a:ln w="12700">
                  <a:solidFill>
                    <a:schemeClr val="accent5"/>
                  </a:solidFill>
                  <a:prstDash val="solid"/>
                </a:ln>
                <a:pattFill prst="ltDnDiag">
                  <a:fgClr>
                    <a:schemeClr val="accent5">
                      <a:lumMod val="60000"/>
                      <a:lumOff val="40000"/>
                      <a:lumMod val="60000"/>
                      <a:lumOff val="40000"/>
                    </a:schemeClr>
                  </a:fgClr>
                  <a:bgClr>
                    <a:schemeClr val="bg1"/>
                  </a:bgClr>
                </a:pattFill>
                <a:effectLst/>
              </a:rPr>
              <a:t>参数设置部分</a:t>
            </a:r>
          </a:p>
        </p:txBody>
      </p:sp>
      <p:sp>
        <p:nvSpPr>
          <p:cNvPr id="4" name="文本框 3"/>
          <p:cNvSpPr txBox="1"/>
          <p:nvPr/>
        </p:nvSpPr>
        <p:spPr>
          <a:xfrm>
            <a:off x="833120" y="887095"/>
            <a:ext cx="9418955" cy="368300"/>
          </a:xfrm>
          <a:prstGeom prst="rect">
            <a:avLst/>
          </a:prstGeom>
          <a:noFill/>
        </p:spPr>
        <p:txBody>
          <a:bodyPr wrap="square" rtlCol="0">
            <a:spAutoFit/>
          </a:bodyPr>
          <a:lstStyle/>
          <a:p>
            <a:r>
              <a:rPr lang="zh-CN" altLang="en-US"/>
              <a:t>分别在train和test文件开头通过get_opt方法设置好参数,下图是train文件设置的参数</a:t>
            </a:r>
          </a:p>
        </p:txBody>
      </p:sp>
      <p:pic>
        <p:nvPicPr>
          <p:cNvPr id="6" name="图片 4"/>
          <p:cNvPicPr>
            <a:picLocks noChangeAspect="1"/>
          </p:cNvPicPr>
          <p:nvPr>
            <p:custDataLst>
              <p:tags r:id="rId1"/>
            </p:custDataLst>
          </p:nvPr>
        </p:nvPicPr>
        <p:blipFill>
          <a:blip r:embed="rId3"/>
          <a:stretch>
            <a:fillRect/>
          </a:stretch>
        </p:blipFill>
        <p:spPr>
          <a:xfrm>
            <a:off x="833120" y="1255395"/>
            <a:ext cx="10935970" cy="56026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0"/>
          </p:nvPr>
        </p:nvSpPr>
        <p:spPr/>
      </p:sp>
      <p:sp>
        <p:nvSpPr>
          <p:cNvPr id="3" name="文本框 2"/>
          <p:cNvSpPr txBox="1"/>
          <p:nvPr/>
        </p:nvSpPr>
        <p:spPr>
          <a:xfrm>
            <a:off x="457835" y="150495"/>
            <a:ext cx="5800090" cy="398780"/>
          </a:xfrm>
          <a:prstGeom prst="rect">
            <a:avLst/>
          </a:prstGeom>
          <a:noFill/>
        </p:spPr>
        <p:txBody>
          <a:bodyPr wrap="square" rtlCol="0">
            <a:spAutoFit/>
          </a:bodyPr>
          <a:lstStyle/>
          <a:p>
            <a:r>
              <a:rPr lang="zh-CN" altLang="en-US" sz="2000">
                <a:ln w="12700">
                  <a:solidFill>
                    <a:schemeClr val="accent5"/>
                  </a:solidFill>
                  <a:prstDash val="solid"/>
                </a:ln>
                <a:pattFill prst="ltDnDiag">
                  <a:fgClr>
                    <a:schemeClr val="accent5">
                      <a:lumMod val="60000"/>
                      <a:lumOff val="40000"/>
                      <a:lumMod val="60000"/>
                      <a:lumOff val="40000"/>
                    </a:schemeClr>
                  </a:fgClr>
                  <a:bgClr>
                    <a:schemeClr val="bg1"/>
                  </a:bgClr>
                </a:pattFill>
                <a:effectLst/>
              </a:rPr>
              <a:t>训练与网络模型</a:t>
            </a:r>
          </a:p>
        </p:txBody>
      </p:sp>
      <p:sp>
        <p:nvSpPr>
          <p:cNvPr id="4" name="文本框 3"/>
          <p:cNvSpPr txBox="1"/>
          <p:nvPr/>
        </p:nvSpPr>
        <p:spPr>
          <a:xfrm>
            <a:off x="457835" y="549275"/>
            <a:ext cx="11318875" cy="3978910"/>
          </a:xfrm>
          <a:prstGeom prst="rect">
            <a:avLst/>
          </a:prstGeom>
          <a:noFill/>
        </p:spPr>
        <p:txBody>
          <a:bodyPr wrap="square" rtlCol="0">
            <a:noAutofit/>
          </a:bodyPr>
          <a:lstStyle/>
          <a:p>
            <a:r>
              <a:rPr lang="en-US" altLang="zh-CN" sz="2000">
                <a:latin typeface="新宋体" charset="0"/>
                <a:ea typeface="新宋体" charset="0"/>
                <a:cs typeface="新宋体" charset="0"/>
              </a:rPr>
              <a:t>开始训练：确认 train.py 中的 opt 参数正确配置后，运行 train_gmm() 函数，该函数会引用 networks.py 中定义的 GMM 类作为模型来开始训练。训练大约需要进行 200,000 个步骤。</a:t>
            </a:r>
          </a:p>
          <a:p>
            <a:r>
              <a:rPr lang="en-US" altLang="zh-CN" sz="2000">
                <a:latin typeface="新宋体" charset="0"/>
                <a:ea typeface="新宋体" charset="0"/>
                <a:cs typeface="新宋体" charset="0"/>
              </a:rPr>
              <a:t>保存权重：</a:t>
            </a:r>
          </a:p>
          <a:p>
            <a:r>
              <a:rPr lang="en-US" altLang="zh-CN" sz="2000">
                <a:latin typeface="新宋体" charset="0"/>
                <a:ea typeface="新宋体" charset="0"/>
                <a:cs typeface="新宋体" charset="0"/>
              </a:rPr>
              <a:t>训练结束后，会生成 finnal_gmm.pth 文件，这个文件将作为测试阶段的权重。在上述的参数设置的图里面有一个step参数，使其50000为一个循环，这样可以解决训练过程中途训练崩掉的情况。</a:t>
            </a:r>
          </a:p>
          <a:p>
            <a:r>
              <a:rPr lang="en-US" altLang="zh-CN" sz="2000">
                <a:latin typeface="新宋体" charset="0"/>
                <a:ea typeface="新宋体" charset="0"/>
                <a:cs typeface="新宋体" charset="0"/>
              </a:rPr>
              <a:t>开始训练：确认 train.py 中的 opt 参数正确配置后，运行 train_gmm() 函数，该函数会引用 networks.py 中定义的 GMM 类作为模型来开始训练。训练大约需要进行 200,000 个步骤。</a:t>
            </a:r>
          </a:p>
          <a:p>
            <a:r>
              <a:rPr lang="en-US" altLang="zh-CN" sz="2000">
                <a:latin typeface="新宋体" charset="0"/>
                <a:ea typeface="新宋体" charset="0"/>
                <a:cs typeface="新宋体" charset="0"/>
              </a:rPr>
              <a:t>保存权重：</a:t>
            </a:r>
          </a:p>
          <a:p>
            <a:r>
              <a:rPr lang="en-US" altLang="zh-CN" sz="2000">
                <a:latin typeface="新宋体" charset="0"/>
                <a:ea typeface="新宋体" charset="0"/>
                <a:cs typeface="新宋体" charset="0"/>
              </a:rPr>
              <a:t>训练结束后，会生成 finnal_gmm.pth 文件，这个文件将作为测试阶段的权重。在上述的参数设置的图里面有一个step参数，使其50000为一个循环，这样可以解决训练过程中途训练崩掉的情况。</a:t>
            </a:r>
          </a:p>
        </p:txBody>
      </p:sp>
      <p:sp>
        <p:nvSpPr>
          <p:cNvPr id="5" name="文本框 4"/>
          <p:cNvSpPr txBox="1"/>
          <p:nvPr/>
        </p:nvSpPr>
        <p:spPr>
          <a:xfrm>
            <a:off x="457835" y="3987800"/>
            <a:ext cx="10964545" cy="1630045"/>
          </a:xfrm>
          <a:prstGeom prst="rect">
            <a:avLst/>
          </a:prstGeom>
          <a:noFill/>
        </p:spPr>
        <p:txBody>
          <a:bodyPr wrap="square" rtlCol="0">
            <a:spAutoFit/>
          </a:bodyPr>
          <a:lstStyle/>
          <a:p>
            <a:r>
              <a:rPr lang="en-US" altLang="zh-CN" sz="2000">
                <a:latin typeface="新宋体" charset="0"/>
                <a:ea typeface="新宋体" charset="0"/>
                <a:cs typeface="新宋体" charset="0"/>
              </a:rPr>
              <a:t>测试：测试 GMM 模块</a:t>
            </a:r>
          </a:p>
          <a:p>
            <a:r>
              <a:rPr lang="en-US" altLang="zh-CN" sz="2000">
                <a:latin typeface="新宋体" charset="0"/>
                <a:ea typeface="新宋体" charset="0"/>
                <a:cs typeface="新宋体" charset="0"/>
              </a:rPr>
              <a:t>设置命令行参数，修改命令行参数以进行测试：python test.py --datamode test --stage GMM</a:t>
            </a:r>
          </a:p>
          <a:p>
            <a:r>
              <a:rPr lang="en-US" altLang="zh-CN" sz="2000">
                <a:latin typeface="新宋体" charset="0"/>
                <a:ea typeface="新宋体" charset="0"/>
                <a:cs typeface="新宋体" charset="0"/>
              </a:rPr>
              <a:t>运行测试：运行测试过程会在 result 文件夹内生成两个新的数据集 warp_cloth 和 warp_mask。将测试数据放入训练集中，将生成的 warp_cloth 和 warp_mask 文件放入 data/train 中，以便后续训练 TOM 模块时使用。TOM模块的训练同理   </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93851" y="3169151"/>
            <a:ext cx="9004300" cy="1419226"/>
            <a:chOff x="1593851" y="2873870"/>
            <a:chExt cx="9004300" cy="1419226"/>
          </a:xfrm>
        </p:grpSpPr>
        <p:cxnSp>
          <p:nvCxnSpPr>
            <p:cNvPr id="3" name="MH_Other_1"/>
            <p:cNvCxnSpPr/>
            <p:nvPr>
              <p:custDataLst>
                <p:tags r:id="rId1"/>
              </p:custDataLst>
            </p:nvPr>
          </p:nvCxnSpPr>
          <p:spPr>
            <a:xfrm>
              <a:off x="1593851" y="3583482"/>
              <a:ext cx="574675" cy="0"/>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4" name="MH_SubTitle_1"/>
            <p:cNvSpPr>
              <a:spLocks noChangeArrowheads="1"/>
            </p:cNvSpPr>
            <p:nvPr>
              <p:custDataLst>
                <p:tags r:id="rId2"/>
              </p:custDataLst>
            </p:nvPr>
          </p:nvSpPr>
          <p:spPr bwMode="auto">
            <a:xfrm>
              <a:off x="2354263" y="3059607"/>
              <a:ext cx="1047750" cy="1047750"/>
            </a:xfrm>
            <a:prstGeom prst="ellipse">
              <a:avLst/>
            </a:prstGeom>
            <a:solidFill>
              <a:schemeClr val="accent1">
                <a:lumMod val="100000"/>
              </a:schemeClr>
            </a:solidFill>
            <a:ln>
              <a:noFill/>
            </a:ln>
          </p:spPr>
          <p:txBody>
            <a:bodyPr lIns="0" tIns="0" rIns="0" bIns="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endParaRPr lang="en-US" altLang="zh-CN" dirty="0">
                <a:solidFill>
                  <a:srgbClr val="FFFFFF"/>
                </a:solidFill>
                <a:latin typeface="+mn-lt"/>
                <a:ea typeface="+mn-ea"/>
                <a:cs typeface="+mn-ea"/>
              </a:endParaRPr>
            </a:p>
          </p:txBody>
        </p:sp>
        <p:sp>
          <p:nvSpPr>
            <p:cNvPr id="5" name="MH_Other_2"/>
            <p:cNvSpPr/>
            <p:nvPr>
              <p:custDataLst>
                <p:tags r:id="rId3"/>
              </p:custDataLst>
            </p:nvPr>
          </p:nvSpPr>
          <p:spPr bwMode="auto">
            <a:xfrm flipH="1">
              <a:off x="2878139" y="2873870"/>
              <a:ext cx="720725" cy="709612"/>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cs typeface="+mn-ea"/>
              </a:endParaRPr>
            </a:p>
          </p:txBody>
        </p:sp>
        <p:sp>
          <p:nvSpPr>
            <p:cNvPr id="6" name="MH_Other_3"/>
            <p:cNvSpPr/>
            <p:nvPr>
              <p:custDataLst>
                <p:tags r:id="rId4"/>
              </p:custDataLst>
            </p:nvPr>
          </p:nvSpPr>
          <p:spPr bwMode="auto">
            <a:xfrm flipV="1">
              <a:off x="2157414" y="3583483"/>
              <a:ext cx="720725" cy="709613"/>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cs typeface="+mn-ea"/>
              </a:endParaRPr>
            </a:p>
          </p:txBody>
        </p:sp>
        <p:sp>
          <p:nvSpPr>
            <p:cNvPr id="7" name="MH_SubTitle_2"/>
            <p:cNvSpPr>
              <a:spLocks noChangeArrowheads="1"/>
            </p:cNvSpPr>
            <p:nvPr>
              <p:custDataLst>
                <p:tags r:id="rId5"/>
              </p:custDataLst>
            </p:nvPr>
          </p:nvSpPr>
          <p:spPr bwMode="auto">
            <a:xfrm>
              <a:off x="4498976" y="3059607"/>
              <a:ext cx="1046163" cy="1047750"/>
            </a:xfrm>
            <a:prstGeom prst="ellipse">
              <a:avLst/>
            </a:prstGeom>
            <a:solidFill>
              <a:schemeClr val="accent2">
                <a:lumMod val="100000"/>
              </a:schemeClr>
            </a:solidFill>
            <a:ln>
              <a:noFill/>
            </a:ln>
          </p:spPr>
          <p:txBody>
            <a:bodyPr lIns="0" tIns="0" rIns="0" bIns="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endParaRPr lang="en-US" altLang="zh-CN" dirty="0">
                <a:solidFill>
                  <a:srgbClr val="FFFFFF"/>
                </a:solidFill>
                <a:latin typeface="+mn-lt"/>
                <a:ea typeface="+mn-ea"/>
                <a:cs typeface="+mn-ea"/>
              </a:endParaRPr>
            </a:p>
          </p:txBody>
        </p:sp>
        <p:sp>
          <p:nvSpPr>
            <p:cNvPr id="8" name="MH_Other_4"/>
            <p:cNvSpPr/>
            <p:nvPr>
              <p:custDataLst>
                <p:tags r:id="rId6"/>
              </p:custDataLst>
            </p:nvPr>
          </p:nvSpPr>
          <p:spPr bwMode="auto">
            <a:xfrm flipH="1">
              <a:off x="5022851" y="2873870"/>
              <a:ext cx="720725" cy="709612"/>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cs typeface="+mn-ea"/>
              </a:endParaRPr>
            </a:p>
          </p:txBody>
        </p:sp>
        <p:sp>
          <p:nvSpPr>
            <p:cNvPr id="9" name="MH_Other_5"/>
            <p:cNvSpPr/>
            <p:nvPr>
              <p:custDataLst>
                <p:tags r:id="rId7"/>
              </p:custDataLst>
            </p:nvPr>
          </p:nvSpPr>
          <p:spPr bwMode="auto">
            <a:xfrm flipV="1">
              <a:off x="4302126" y="3583483"/>
              <a:ext cx="720725" cy="709613"/>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cs typeface="+mn-ea"/>
              </a:endParaRPr>
            </a:p>
          </p:txBody>
        </p:sp>
        <p:sp>
          <p:nvSpPr>
            <p:cNvPr id="10" name="MH_SubTitle_3"/>
            <p:cNvSpPr>
              <a:spLocks noChangeArrowheads="1"/>
            </p:cNvSpPr>
            <p:nvPr>
              <p:custDataLst>
                <p:tags r:id="rId8"/>
              </p:custDataLst>
            </p:nvPr>
          </p:nvSpPr>
          <p:spPr bwMode="auto">
            <a:xfrm>
              <a:off x="6642101" y="3059607"/>
              <a:ext cx="1046163" cy="1047750"/>
            </a:xfrm>
            <a:prstGeom prst="ellipse">
              <a:avLst/>
            </a:prstGeom>
            <a:solidFill>
              <a:schemeClr val="accent1">
                <a:lumMod val="100000"/>
              </a:schemeClr>
            </a:solidFill>
            <a:ln>
              <a:noFill/>
            </a:ln>
          </p:spPr>
          <p:txBody>
            <a:bodyPr lIns="0" tIns="0" rIns="0" bIns="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endParaRPr lang="en-US" altLang="zh-CN" dirty="0">
                <a:solidFill>
                  <a:srgbClr val="FFFFFF"/>
                </a:solidFill>
                <a:latin typeface="+mn-lt"/>
                <a:ea typeface="+mn-ea"/>
                <a:cs typeface="+mn-ea"/>
              </a:endParaRPr>
            </a:p>
          </p:txBody>
        </p:sp>
        <p:sp>
          <p:nvSpPr>
            <p:cNvPr id="11" name="MH_Other_6"/>
            <p:cNvSpPr/>
            <p:nvPr>
              <p:custDataLst>
                <p:tags r:id="rId9"/>
              </p:custDataLst>
            </p:nvPr>
          </p:nvSpPr>
          <p:spPr bwMode="auto">
            <a:xfrm flipH="1">
              <a:off x="7164389" y="2873870"/>
              <a:ext cx="720725" cy="709612"/>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cs typeface="+mn-ea"/>
              </a:endParaRPr>
            </a:p>
          </p:txBody>
        </p:sp>
        <p:sp>
          <p:nvSpPr>
            <p:cNvPr id="12" name="MH_Other_7"/>
            <p:cNvSpPr/>
            <p:nvPr>
              <p:custDataLst>
                <p:tags r:id="rId10"/>
              </p:custDataLst>
            </p:nvPr>
          </p:nvSpPr>
          <p:spPr bwMode="auto">
            <a:xfrm flipV="1">
              <a:off x="6443664" y="3583483"/>
              <a:ext cx="720725" cy="709613"/>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cs typeface="+mn-ea"/>
              </a:endParaRPr>
            </a:p>
          </p:txBody>
        </p:sp>
        <p:cxnSp>
          <p:nvCxnSpPr>
            <p:cNvPr id="13" name="MH_Other_8"/>
            <p:cNvCxnSpPr/>
            <p:nvPr>
              <p:custDataLst>
                <p:tags r:id="rId11"/>
              </p:custDataLst>
            </p:nvPr>
          </p:nvCxnSpPr>
          <p:spPr>
            <a:xfrm>
              <a:off x="7874001" y="3583482"/>
              <a:ext cx="727075"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4" name="MH_SubTitle_4"/>
            <p:cNvSpPr>
              <a:spLocks noChangeArrowheads="1"/>
            </p:cNvSpPr>
            <p:nvPr>
              <p:custDataLst>
                <p:tags r:id="rId12"/>
              </p:custDataLst>
            </p:nvPr>
          </p:nvSpPr>
          <p:spPr bwMode="auto">
            <a:xfrm>
              <a:off x="8791576" y="3059607"/>
              <a:ext cx="1046163" cy="1047750"/>
            </a:xfrm>
            <a:prstGeom prst="ellipse">
              <a:avLst/>
            </a:prstGeom>
            <a:solidFill>
              <a:schemeClr val="accent2">
                <a:lumMod val="100000"/>
              </a:schemeClr>
            </a:solidFill>
            <a:ln>
              <a:noFill/>
            </a:ln>
          </p:spPr>
          <p:txBody>
            <a:bodyPr lIns="0" tIns="0" rIns="0" bIns="0"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endParaRPr lang="en-US" altLang="zh-CN" dirty="0">
                <a:solidFill>
                  <a:srgbClr val="FFFFFF"/>
                </a:solidFill>
                <a:latin typeface="+mn-lt"/>
                <a:ea typeface="+mn-ea"/>
                <a:cs typeface="+mn-ea"/>
              </a:endParaRPr>
            </a:p>
          </p:txBody>
        </p:sp>
        <p:sp>
          <p:nvSpPr>
            <p:cNvPr id="15" name="MH_Other_9"/>
            <p:cNvSpPr/>
            <p:nvPr>
              <p:custDataLst>
                <p:tags r:id="rId13"/>
              </p:custDataLst>
            </p:nvPr>
          </p:nvSpPr>
          <p:spPr bwMode="auto">
            <a:xfrm flipH="1">
              <a:off x="9313864" y="2873870"/>
              <a:ext cx="720725" cy="709612"/>
            </a:xfrm>
            <a:custGeom>
              <a:avLst/>
              <a:gdLst>
                <a:gd name="T0" fmla="*/ 0 w 722402"/>
                <a:gd name="T1" fmla="*/ 706355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cs typeface="+mn-ea"/>
              </a:endParaRPr>
            </a:p>
          </p:txBody>
        </p:sp>
        <p:sp>
          <p:nvSpPr>
            <p:cNvPr id="16" name="MH_Other_10"/>
            <p:cNvSpPr/>
            <p:nvPr>
              <p:custDataLst>
                <p:tags r:id="rId14"/>
              </p:custDataLst>
            </p:nvPr>
          </p:nvSpPr>
          <p:spPr bwMode="auto">
            <a:xfrm flipV="1">
              <a:off x="8593139" y="3583483"/>
              <a:ext cx="720725" cy="709613"/>
            </a:xfrm>
            <a:custGeom>
              <a:avLst/>
              <a:gdLst>
                <a:gd name="T0" fmla="*/ 0 w 722402"/>
                <a:gd name="T1" fmla="*/ 706357 h 711200"/>
                <a:gd name="T2" fmla="*/ 210799 w 722402"/>
                <a:gd name="T3" fmla="*/ 202969 h 711200"/>
                <a:gd name="T4" fmla="*/ 717354 w 722402"/>
                <a:gd name="T5" fmla="*/ 89 h 711200"/>
                <a:gd name="T6" fmla="*/ 0 60000 65536"/>
                <a:gd name="T7" fmla="*/ 0 60000 65536"/>
                <a:gd name="T8" fmla="*/ 0 60000 65536"/>
              </a:gdLst>
              <a:ahLst/>
              <a:cxnLst>
                <a:cxn ang="T6">
                  <a:pos x="T0" y="T1"/>
                </a:cxn>
                <a:cxn ang="T7">
                  <a:pos x="T2" y="T3"/>
                </a:cxn>
                <a:cxn ang="T8">
                  <a:pos x="T4" y="T5"/>
                </a:cxn>
              </a:cxnLst>
              <a:rect l="0" t="0" r="r" b="b"/>
              <a:pathLst>
                <a:path w="722402" h="711200">
                  <a:moveTo>
                    <a:pt x="0" y="711200"/>
                  </a:moveTo>
                  <a:cubicBezTo>
                    <a:pt x="0" y="520636"/>
                    <a:pt x="76476" y="338044"/>
                    <a:pt x="212282" y="204361"/>
                  </a:cubicBezTo>
                  <a:cubicBezTo>
                    <a:pt x="348088" y="70678"/>
                    <a:pt x="531862" y="-2913"/>
                    <a:pt x="722402" y="89"/>
                  </a:cubicBezTo>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cs typeface="+mn-ea"/>
              </a:endParaRPr>
            </a:p>
          </p:txBody>
        </p:sp>
        <p:cxnSp>
          <p:nvCxnSpPr>
            <p:cNvPr id="17" name="MH_Other_11"/>
            <p:cNvCxnSpPr/>
            <p:nvPr>
              <p:custDataLst>
                <p:tags r:id="rId15"/>
              </p:custDataLst>
            </p:nvPr>
          </p:nvCxnSpPr>
          <p:spPr>
            <a:xfrm>
              <a:off x="10023476" y="3583482"/>
              <a:ext cx="574675" cy="0"/>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MH_Other_12"/>
            <p:cNvCxnSpPr/>
            <p:nvPr>
              <p:custDataLst>
                <p:tags r:id="rId16"/>
              </p:custDataLst>
            </p:nvPr>
          </p:nvCxnSpPr>
          <p:spPr>
            <a:xfrm>
              <a:off x="3586163" y="3583482"/>
              <a:ext cx="728662"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9" name="MH_Other_13"/>
            <p:cNvCxnSpPr/>
            <p:nvPr>
              <p:custDataLst>
                <p:tags r:id="rId17"/>
              </p:custDataLst>
            </p:nvPr>
          </p:nvCxnSpPr>
          <p:spPr>
            <a:xfrm>
              <a:off x="5730876" y="3583482"/>
              <a:ext cx="727075"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21" name="矩形 20"/>
          <p:cNvSpPr/>
          <p:nvPr/>
        </p:nvSpPr>
        <p:spPr>
          <a:xfrm>
            <a:off x="5786755" y="1901825"/>
            <a:ext cx="4356100" cy="681990"/>
          </a:xfrm>
          <a:prstGeom prst="rect">
            <a:avLst/>
          </a:prstGeom>
        </p:spPr>
        <p:txBody>
          <a:bodyPr wrap="square">
            <a:spAutoFit/>
          </a:bodyPr>
          <a:lstStyle/>
          <a:p>
            <a:pPr>
              <a:lnSpc>
                <a:spcPct val="120000"/>
              </a:lnSpc>
            </a:pPr>
            <a:r>
              <a:rPr sz="3200" dirty="0">
                <a:solidFill>
                  <a:schemeClr val="accent2"/>
                </a:solidFill>
                <a:latin typeface="微软雅黑" panose="020B0503020204020204" pitchFamily="34" charset="-122"/>
                <a:ea typeface="微软雅黑" panose="020B0503020204020204" pitchFamily="34" charset="-122"/>
              </a:rPr>
              <a:t>训练</a:t>
            </a:r>
            <a:r>
              <a:rPr lang="zh-CN" sz="3200" dirty="0">
                <a:solidFill>
                  <a:schemeClr val="accent2"/>
                </a:solidFill>
                <a:latin typeface="微软雅黑" panose="020B0503020204020204" pitchFamily="34" charset="-122"/>
                <a:ea typeface="微软雅黑" panose="020B0503020204020204" pitchFamily="34" charset="-122"/>
              </a:rPr>
              <a:t>并构建网络模型</a:t>
            </a:r>
          </a:p>
        </p:txBody>
      </p:sp>
      <p:sp>
        <p:nvSpPr>
          <p:cNvPr id="22" name="矩形 21"/>
          <p:cNvSpPr/>
          <p:nvPr/>
        </p:nvSpPr>
        <p:spPr>
          <a:xfrm>
            <a:off x="3647728" y="4890951"/>
            <a:ext cx="2755789" cy="681990"/>
          </a:xfrm>
          <a:prstGeom prst="rect">
            <a:avLst/>
          </a:prstGeom>
        </p:spPr>
        <p:txBody>
          <a:bodyPr wrap="square">
            <a:spAutoFit/>
          </a:bodyPr>
          <a:lstStyle/>
          <a:p>
            <a:pPr>
              <a:lnSpc>
                <a:spcPct val="120000"/>
              </a:lnSpc>
            </a:pPr>
            <a:r>
              <a:rPr sz="3200" dirty="0">
                <a:solidFill>
                  <a:schemeClr val="accent2"/>
                </a:solidFill>
                <a:latin typeface="微软雅黑" panose="020B0503020204020204" pitchFamily="34" charset="-122"/>
                <a:ea typeface="微软雅黑" panose="020B0503020204020204" pitchFamily="34" charset="-122"/>
              </a:rPr>
              <a:t>参数设置</a:t>
            </a:r>
          </a:p>
        </p:txBody>
      </p:sp>
      <p:sp>
        <p:nvSpPr>
          <p:cNvPr id="23" name="矩形 22"/>
          <p:cNvSpPr/>
          <p:nvPr/>
        </p:nvSpPr>
        <p:spPr>
          <a:xfrm>
            <a:off x="7875270" y="4890770"/>
            <a:ext cx="3302000" cy="681990"/>
          </a:xfrm>
          <a:prstGeom prst="rect">
            <a:avLst/>
          </a:prstGeom>
        </p:spPr>
        <p:txBody>
          <a:bodyPr wrap="square">
            <a:spAutoFit/>
          </a:bodyPr>
          <a:lstStyle/>
          <a:p>
            <a:pPr>
              <a:lnSpc>
                <a:spcPct val="120000"/>
              </a:lnSpc>
            </a:pPr>
            <a:r>
              <a:rPr sz="3200" dirty="0">
                <a:solidFill>
                  <a:schemeClr val="accent2"/>
                </a:solidFill>
                <a:latin typeface="微软雅黑" panose="020B0503020204020204" pitchFamily="34" charset="-122"/>
                <a:ea typeface="微软雅黑" panose="020B0503020204020204" pitchFamily="34" charset="-122"/>
              </a:rPr>
              <a:t>测试 GMM 模块</a:t>
            </a:r>
          </a:p>
        </p:txBody>
      </p:sp>
      <p:sp>
        <p:nvSpPr>
          <p:cNvPr id="24" name="文本框 23"/>
          <p:cNvSpPr txBox="1"/>
          <p:nvPr/>
        </p:nvSpPr>
        <p:spPr>
          <a:xfrm>
            <a:off x="4771390" y="3618903"/>
            <a:ext cx="635086" cy="523220"/>
          </a:xfrm>
          <a:prstGeom prst="rect">
            <a:avLst/>
          </a:prstGeom>
          <a:noFill/>
        </p:spPr>
        <p:txBody>
          <a:bodyPr wrap="square" rtlCol="0">
            <a:spAutoFit/>
          </a:bodyPr>
          <a:lstStyle/>
          <a:p>
            <a:r>
              <a:rPr lang="en-US" altLang="zh-CN" sz="2800" dirty="0">
                <a:solidFill>
                  <a:schemeClr val="bg1"/>
                </a:solidFill>
                <a:cs typeface="+mn-ea"/>
              </a:rPr>
              <a:t>02</a:t>
            </a:r>
            <a:endParaRPr lang="zh-CN" altLang="en-US" sz="2800" dirty="0">
              <a:solidFill>
                <a:schemeClr val="bg1"/>
              </a:solidFill>
              <a:cs typeface="+mn-ea"/>
            </a:endParaRPr>
          </a:p>
        </p:txBody>
      </p:sp>
      <p:sp>
        <p:nvSpPr>
          <p:cNvPr id="25" name="文本框 24"/>
          <p:cNvSpPr txBox="1"/>
          <p:nvPr/>
        </p:nvSpPr>
        <p:spPr>
          <a:xfrm>
            <a:off x="9041862" y="3618903"/>
            <a:ext cx="635086" cy="523220"/>
          </a:xfrm>
          <a:prstGeom prst="rect">
            <a:avLst/>
          </a:prstGeom>
          <a:noFill/>
        </p:spPr>
        <p:txBody>
          <a:bodyPr wrap="square" rtlCol="0">
            <a:spAutoFit/>
          </a:bodyPr>
          <a:lstStyle/>
          <a:p>
            <a:r>
              <a:rPr lang="en-US" altLang="zh-CN" sz="2800" dirty="0">
                <a:solidFill>
                  <a:schemeClr val="bg1"/>
                </a:solidFill>
                <a:cs typeface="+mn-ea"/>
              </a:rPr>
              <a:t>04</a:t>
            </a:r>
            <a:endParaRPr lang="zh-CN" altLang="en-US" sz="2800" dirty="0">
              <a:solidFill>
                <a:schemeClr val="bg1"/>
              </a:solidFill>
              <a:cs typeface="+mn-ea"/>
            </a:endParaRPr>
          </a:p>
        </p:txBody>
      </p:sp>
      <p:sp>
        <p:nvSpPr>
          <p:cNvPr id="26" name="文本框 25"/>
          <p:cNvSpPr txBox="1"/>
          <p:nvPr/>
        </p:nvSpPr>
        <p:spPr>
          <a:xfrm>
            <a:off x="2594659" y="3618903"/>
            <a:ext cx="635086" cy="523220"/>
          </a:xfrm>
          <a:prstGeom prst="rect">
            <a:avLst/>
          </a:prstGeom>
          <a:noFill/>
        </p:spPr>
        <p:txBody>
          <a:bodyPr wrap="square" rtlCol="0">
            <a:spAutoFit/>
          </a:bodyPr>
          <a:lstStyle/>
          <a:p>
            <a:r>
              <a:rPr lang="en-US" altLang="zh-CN" sz="2800" dirty="0">
                <a:solidFill>
                  <a:schemeClr val="bg1"/>
                </a:solidFill>
                <a:cs typeface="+mn-ea"/>
              </a:rPr>
              <a:t>01</a:t>
            </a:r>
            <a:endParaRPr lang="zh-CN" altLang="en-US" sz="2800" dirty="0">
              <a:solidFill>
                <a:schemeClr val="bg1"/>
              </a:solidFill>
              <a:cs typeface="+mn-ea"/>
            </a:endParaRPr>
          </a:p>
        </p:txBody>
      </p:sp>
      <p:sp>
        <p:nvSpPr>
          <p:cNvPr id="27" name="文本框 26"/>
          <p:cNvSpPr txBox="1"/>
          <p:nvPr/>
        </p:nvSpPr>
        <p:spPr>
          <a:xfrm>
            <a:off x="6889665" y="3618903"/>
            <a:ext cx="635086" cy="523220"/>
          </a:xfrm>
          <a:prstGeom prst="rect">
            <a:avLst/>
          </a:prstGeom>
          <a:noFill/>
        </p:spPr>
        <p:txBody>
          <a:bodyPr wrap="square" rtlCol="0">
            <a:spAutoFit/>
          </a:bodyPr>
          <a:lstStyle/>
          <a:p>
            <a:r>
              <a:rPr lang="en-US" altLang="zh-CN" sz="2800" dirty="0">
                <a:solidFill>
                  <a:schemeClr val="bg1"/>
                </a:solidFill>
                <a:cs typeface="+mn-ea"/>
              </a:rPr>
              <a:t>03</a:t>
            </a:r>
            <a:endParaRPr lang="zh-CN" altLang="en-US" sz="2800" dirty="0">
              <a:solidFill>
                <a:schemeClr val="bg1"/>
              </a:solidFill>
              <a:cs typeface="+mn-ea"/>
            </a:endParaRPr>
          </a:p>
        </p:txBody>
      </p:sp>
      <p:sp>
        <p:nvSpPr>
          <p:cNvPr id="28" name="文本框 27"/>
          <p:cNvSpPr txBox="1"/>
          <p:nvPr/>
        </p:nvSpPr>
        <p:spPr>
          <a:xfrm>
            <a:off x="1158875" y="162560"/>
            <a:ext cx="4064000" cy="969010"/>
          </a:xfrm>
          <a:prstGeom prst="rect">
            <a:avLst/>
          </a:prstGeom>
          <a:solidFill>
            <a:schemeClr val="bg1"/>
          </a:solidFill>
        </p:spPr>
        <p:txBody>
          <a:bodyPr wrap="square" rtlCol="0">
            <a:noAutofit/>
          </a:bodyPr>
          <a:lstStyle/>
          <a:p>
            <a:endParaRPr lang="zh-CN" altLang="en-US"/>
          </a:p>
        </p:txBody>
      </p:sp>
      <p:sp>
        <p:nvSpPr>
          <p:cNvPr id="29" name="文本框 28"/>
          <p:cNvSpPr txBox="1"/>
          <p:nvPr/>
        </p:nvSpPr>
        <p:spPr>
          <a:xfrm>
            <a:off x="1481455" y="2190750"/>
            <a:ext cx="4064000" cy="583565"/>
          </a:xfrm>
          <a:prstGeom prst="rect">
            <a:avLst/>
          </a:prstGeom>
          <a:noFill/>
        </p:spPr>
        <p:txBody>
          <a:bodyPr wrap="square" rtlCol="0">
            <a:spAutoFit/>
          </a:bodyPr>
          <a:lstStyle/>
          <a:p>
            <a:r>
              <a:rPr lang="en-US" altLang="zh-CN" sz="3200"/>
              <a:t>数据加载和预处理</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0-#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1386304" y="630486"/>
            <a:ext cx="369967" cy="135524"/>
            <a:chOff x="10132933" y="854814"/>
            <a:chExt cx="369967" cy="135524"/>
          </a:xfrm>
        </p:grpSpPr>
        <p:cxnSp>
          <p:nvCxnSpPr>
            <p:cNvPr id="26" name="直接连接符 25"/>
            <p:cNvCxnSpPr/>
            <p:nvPr/>
          </p:nvCxnSpPr>
          <p:spPr>
            <a:xfrm flipH="1">
              <a:off x="10132933" y="854814"/>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132933" y="922576"/>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32933" y="990338"/>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9959320" y="6318250"/>
            <a:ext cx="1840568" cy="307777"/>
          </a:xfrm>
          <a:prstGeom prst="rect">
            <a:avLst/>
          </a:prstGeom>
        </p:spPr>
        <p:txBody>
          <a:bodyPr wrap="none">
            <a:spAutoFit/>
          </a:bodyPr>
          <a:lstStyle/>
          <a:p>
            <a:r>
              <a:rPr lang="en-US" altLang="zh-CN" sz="1400" i="1" dirty="0">
                <a:solidFill>
                  <a:schemeClr val="bg1"/>
                </a:solidFill>
                <a:latin typeface="Century Gothic" panose="020B0502020202020204" pitchFamily="34" charset="0"/>
                <a:cs typeface="+mn-ea"/>
              </a:rPr>
              <a:t>http://ibaotu.com/</a:t>
            </a:r>
            <a:endParaRPr lang="zh-CN" altLang="en-US" sz="1400" i="1" dirty="0">
              <a:solidFill>
                <a:schemeClr val="bg1"/>
              </a:solidFill>
              <a:latin typeface="Century Gothic" panose="020B0502020202020204" pitchFamily="34" charset="0"/>
              <a:cs typeface="+mn-ea"/>
            </a:endParaRPr>
          </a:p>
        </p:txBody>
      </p:sp>
      <p:grpSp>
        <p:nvGrpSpPr>
          <p:cNvPr id="6" name="组合 5"/>
          <p:cNvGrpSpPr/>
          <p:nvPr/>
        </p:nvGrpSpPr>
        <p:grpSpPr>
          <a:xfrm>
            <a:off x="2813050" y="2768831"/>
            <a:ext cx="7250430" cy="1292023"/>
            <a:chOff x="2813050" y="2768831"/>
            <a:chExt cx="7250430" cy="1292023"/>
          </a:xfrm>
        </p:grpSpPr>
        <p:grpSp>
          <p:nvGrpSpPr>
            <p:cNvPr id="4" name="组合 3"/>
            <p:cNvGrpSpPr/>
            <p:nvPr/>
          </p:nvGrpSpPr>
          <p:grpSpPr>
            <a:xfrm>
              <a:off x="2813050" y="2797145"/>
              <a:ext cx="1733550" cy="1263709"/>
              <a:chOff x="2800350" y="1776739"/>
              <a:chExt cx="1733550" cy="1263709"/>
            </a:xfrm>
          </p:grpSpPr>
          <p:sp>
            <p:nvSpPr>
              <p:cNvPr id="7" name="剪去单角的矩形 6"/>
              <p:cNvSpPr/>
              <p:nvPr/>
            </p:nvSpPr>
            <p:spPr>
              <a:xfrm rot="10800000">
                <a:off x="2800350" y="1776739"/>
                <a:ext cx="1733550" cy="1263709"/>
              </a:xfrm>
              <a:prstGeom prst="snip1Rect">
                <a:avLst>
                  <a:gd name="adj" fmla="val 50000"/>
                </a:avLst>
              </a:prstGeom>
              <a:solidFill>
                <a:schemeClr val="accent1"/>
              </a:solidFill>
              <a:ln>
                <a:noFill/>
              </a:ln>
              <a:effectLst>
                <a:outerShdw blurRad="2667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32" name="文本框 31"/>
              <p:cNvSpPr txBox="1"/>
              <p:nvPr/>
            </p:nvSpPr>
            <p:spPr>
              <a:xfrm>
                <a:off x="3345232" y="1978181"/>
                <a:ext cx="809837" cy="769441"/>
              </a:xfrm>
              <a:prstGeom prst="rect">
                <a:avLst/>
              </a:prstGeom>
              <a:noFill/>
            </p:spPr>
            <p:txBody>
              <a:bodyPr wrap="none" rtlCol="0">
                <a:spAutoFit/>
                <a:scene3d>
                  <a:camera prst="orthographicFront"/>
                  <a:lightRig rig="threePt" dir="t"/>
                </a:scene3d>
                <a:sp3d contourW="12700"/>
              </a:bodyPr>
              <a:lstStyle/>
              <a:p>
                <a:pPr algn="ctr"/>
                <a:r>
                  <a:rPr lang="en-US" altLang="zh-CN" sz="4400" i="1" dirty="0">
                    <a:solidFill>
                      <a:schemeClr val="bg1"/>
                    </a:solidFill>
                    <a:latin typeface="Century Gothic" panose="020B0502020202020204" pitchFamily="34" charset="0"/>
                    <a:cs typeface="+mn-ea"/>
                  </a:rPr>
                  <a:t>03</a:t>
                </a:r>
                <a:endParaRPr lang="zh-CN" altLang="en-US" sz="4400" i="1" dirty="0">
                  <a:solidFill>
                    <a:schemeClr val="bg1"/>
                  </a:solidFill>
                  <a:latin typeface="Century Gothic" panose="020B0502020202020204" pitchFamily="34" charset="0"/>
                  <a:cs typeface="+mn-ea"/>
                </a:endParaRPr>
              </a:p>
            </p:txBody>
          </p:sp>
        </p:grpSp>
        <p:sp>
          <p:nvSpPr>
            <p:cNvPr id="31" name="文本框 30"/>
            <p:cNvSpPr txBox="1"/>
            <p:nvPr/>
          </p:nvSpPr>
          <p:spPr>
            <a:xfrm>
              <a:off x="4734876" y="3561102"/>
              <a:ext cx="4840924" cy="312420"/>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200" dirty="0">
                <a:solidFill>
                  <a:schemeClr val="accent2"/>
                </a:solidFill>
                <a:latin typeface="+mn-ea"/>
              </a:endParaRPr>
            </a:p>
          </p:txBody>
        </p:sp>
        <p:cxnSp>
          <p:nvCxnSpPr>
            <p:cNvPr id="33" name="直接连接符 32"/>
            <p:cNvCxnSpPr/>
            <p:nvPr/>
          </p:nvCxnSpPr>
          <p:spPr>
            <a:xfrm>
              <a:off x="4830127" y="3473033"/>
              <a:ext cx="50437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829810" y="2768831"/>
              <a:ext cx="5233670" cy="79248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4000" b="1" dirty="0">
                  <a:solidFill>
                    <a:schemeClr val="accent2"/>
                  </a:solidFill>
                  <a:latin typeface="Century Gothic" panose="020B0502020202020204" pitchFamily="34" charset="0"/>
                  <a:cs typeface="+mn-ea"/>
                </a:rPr>
                <a:t>Networks原理说明</a:t>
              </a: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0"/>
          </p:nvPr>
        </p:nvSpPr>
        <p:spPr/>
      </p:sp>
      <p:sp>
        <p:nvSpPr>
          <p:cNvPr id="3" name="文本框 2"/>
          <p:cNvSpPr txBox="1"/>
          <p:nvPr/>
        </p:nvSpPr>
        <p:spPr>
          <a:xfrm>
            <a:off x="463550" y="169545"/>
            <a:ext cx="5632450" cy="1076325"/>
          </a:xfrm>
          <a:prstGeom prst="rect">
            <a:avLst/>
          </a:prstGeom>
          <a:noFill/>
        </p:spPr>
        <p:txBody>
          <a:bodyPr wrap="square" rtlCol="0">
            <a:spAutoFit/>
            <a:scene3d>
              <a:camera prst="orthographicFront"/>
              <a:lightRig rig="threePt" dir="t"/>
            </a:scene3d>
          </a:bodyPr>
          <a:lstStyle/>
          <a:p>
            <a:r>
              <a:rPr lang="zh-CN" altLang="en-US" sz="3200">
                <a:ln w="12700">
                  <a:solidFill>
                    <a:schemeClr val="accent5"/>
                  </a:solidFill>
                  <a:prstDash val="solid"/>
                </a:ln>
                <a:pattFill prst="ltDnDiag">
                  <a:fgClr>
                    <a:schemeClr val="accent5">
                      <a:lumMod val="60000"/>
                      <a:lumOff val="40000"/>
                      <a:lumMod val="60000"/>
                      <a:lumOff val="40000"/>
                    </a:schemeClr>
                  </a:fgClr>
                  <a:bgClr>
                    <a:schemeClr val="bg1"/>
                  </a:bgClr>
                </a:pattFill>
                <a:effectLst/>
                <a:latin typeface="新宋体" charset="0"/>
                <a:ea typeface="新宋体" charset="0"/>
                <a:cs typeface="新宋体" charset="0"/>
              </a:rPr>
              <a:t>Geometric Matching Module（GMM）</a:t>
            </a:r>
          </a:p>
        </p:txBody>
      </p:sp>
      <p:sp>
        <p:nvSpPr>
          <p:cNvPr id="4" name="文本框 3"/>
          <p:cNvSpPr txBox="1"/>
          <p:nvPr/>
        </p:nvSpPr>
        <p:spPr>
          <a:xfrm>
            <a:off x="599440" y="1160780"/>
            <a:ext cx="11128375" cy="5697220"/>
          </a:xfrm>
          <a:prstGeom prst="rect">
            <a:avLst/>
          </a:prstGeom>
          <a:noFill/>
        </p:spPr>
        <p:txBody>
          <a:bodyPr wrap="square" rtlCol="0">
            <a:noAutofit/>
          </a:bodyPr>
          <a:lstStyle/>
          <a:p>
            <a:pPr indent="457200"/>
            <a:r>
              <a:rPr lang="zh-CN" altLang="en-US" sz="2400"/>
              <a:t>它的输入是人物表示p和目标产品图片c，p和c的高级特征会由两个网络提取，然后被一个相关层组合到一起。与VITON的编码器-解码器生成器不同，GMM的输出并不是目标变形衣服形状的mask，而是变形后的衣服。</a:t>
            </a:r>
          </a:p>
          <a:p>
            <a:r>
              <a:rPr lang="zh-CN" altLang="en-US" sz="2400"/>
              <a:t>GMM通过训练一个 regression network 预测空间变换参数并使用TPS转换来生成变形后的衣服，其代价函数为变形后的衣服与Ground True 的L1损失。直接使用像素对像素的误差能提升网络的效率，不过不一定能获得更好的生成效果。GMM不像VITON使用预先训练的VGG19，而是从头开始训练。</a:t>
            </a:r>
          </a:p>
          <a:p>
            <a:pPr indent="457200"/>
            <a:r>
              <a:rPr lang="zh-CN" altLang="en-US" sz="2400"/>
              <a:t>在 GMM部分，主要分为 Feature Extraction Network （用于人物表示和衣服的特征提取）和 Regression Network 两部分。在 Feature Extraction Network 部分中，包含四个2-stride的下采样卷积层，后接两层卷积层使用了 1-stride以维持输出的维数。Regression Network 包含两个 2-stride 的卷积层、两个 1-stride 的卷积层、一个全连接的输出层。文章也给出了 SCMM 与 GMM 的效果对比，结果显示 GMM 在处理较大幅度的变形的时候能获得比 SCMM 更好的效果。</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0"/>
          </p:nvPr>
        </p:nvSpPr>
        <p:spPr/>
      </p:sp>
      <p:sp>
        <p:nvSpPr>
          <p:cNvPr id="3" name="文本框 2"/>
          <p:cNvSpPr txBox="1"/>
          <p:nvPr/>
        </p:nvSpPr>
        <p:spPr>
          <a:xfrm>
            <a:off x="327025" y="278130"/>
            <a:ext cx="4200525" cy="521970"/>
          </a:xfrm>
          <a:prstGeom prst="rect">
            <a:avLst/>
          </a:prstGeom>
          <a:noFill/>
        </p:spPr>
        <p:txBody>
          <a:bodyPr wrap="square" rtlCol="0">
            <a:spAutoFit/>
          </a:bodyPr>
          <a:lstStyle/>
          <a:p>
            <a:pPr lvl="1"/>
            <a:r>
              <a:rPr lang="zh-CN" altLang="en-US" sz="2800">
                <a:ln w="12700">
                  <a:solidFill>
                    <a:schemeClr val="accent5"/>
                  </a:solidFill>
                  <a:prstDash val="solid"/>
                </a:ln>
                <a:pattFill prst="ltDnDiag">
                  <a:fgClr>
                    <a:schemeClr val="accent5">
                      <a:lumMod val="60000"/>
                      <a:lumOff val="40000"/>
                      <a:lumMod val="60000"/>
                      <a:lumOff val="40000"/>
                    </a:schemeClr>
                  </a:fgClr>
                  <a:bgClr>
                    <a:schemeClr val="bg1"/>
                  </a:bgClr>
                </a:pattFill>
                <a:effectLst/>
                <a:latin typeface="新宋体" charset="0"/>
                <a:ea typeface="新宋体" charset="0"/>
                <a:cs typeface="新宋体" charset="0"/>
              </a:rPr>
              <a:t>Try-on Module（TOM）</a:t>
            </a:r>
          </a:p>
        </p:txBody>
      </p:sp>
      <p:sp>
        <p:nvSpPr>
          <p:cNvPr id="4" name="文本框 3"/>
          <p:cNvSpPr txBox="1"/>
          <p:nvPr/>
        </p:nvSpPr>
        <p:spPr>
          <a:xfrm>
            <a:off x="681355" y="1282700"/>
            <a:ext cx="9601200" cy="5575300"/>
          </a:xfrm>
          <a:prstGeom prst="rect">
            <a:avLst/>
          </a:prstGeom>
          <a:noFill/>
        </p:spPr>
        <p:txBody>
          <a:bodyPr wrap="square" rtlCol="0">
            <a:noAutofit/>
          </a:bodyPr>
          <a:lstStyle/>
          <a:p>
            <a:pPr indent="457200" algn="l"/>
            <a:r>
              <a:rPr lang="zh-CN" altLang="en-US" sz="2800"/>
              <a:t>给定人物表示和变形衣服，UNet同时生成渲染人物与Composition Mask，渲染人物与变形衣服将通过Composition Mask合成最终结果。</a:t>
            </a:r>
          </a:p>
          <a:p>
            <a:pPr algn="l"/>
            <a:r>
              <a:rPr lang="zh-CN" altLang="en-US" sz="2800"/>
              <a:t>和 VITON 的 Refinement Network 差不多，比较具体的不同是在于代价函数的选择。在 VITON 中，代价函数只用了 VGG19感知损失，而在 CP-VTON 中，作者加上了 pixel-wise 的 L1 损失。此外，由于 CP-VION 在 GMM 中并没有得到 segmentation mask，在计算 Composition Mask 的误差的时候无法照搬 VITON 的损失函数。基于特征保留的目的，作者使用了 1 - M 的 L1范数来增强服装部分像素点对 loss 函数的影响。</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0"/>
          </p:nvPr>
        </p:nvSpPr>
        <p:spPr/>
      </p:sp>
      <p:sp>
        <p:nvSpPr>
          <p:cNvPr id="3" name="文本框 2"/>
          <p:cNvSpPr txBox="1"/>
          <p:nvPr/>
        </p:nvSpPr>
        <p:spPr>
          <a:xfrm>
            <a:off x="1009015" y="360045"/>
            <a:ext cx="10691495" cy="521970"/>
          </a:xfrm>
          <a:prstGeom prst="rect">
            <a:avLst/>
          </a:prstGeom>
          <a:noFill/>
        </p:spPr>
        <p:txBody>
          <a:bodyPr wrap="square" rtlCol="0">
            <a:spAutoFit/>
          </a:bodyPr>
          <a:lstStyle/>
          <a:p>
            <a:r>
              <a:rPr lang="zh-CN" altLang="en-US" sz="2800">
                <a:ln w="12700">
                  <a:solidFill>
                    <a:schemeClr val="accent5"/>
                  </a:solidFill>
                  <a:prstDash val="solid"/>
                </a:ln>
                <a:pattFill prst="ltDnDiag">
                  <a:fgClr>
                    <a:schemeClr val="accent5">
                      <a:lumMod val="60000"/>
                      <a:lumOff val="40000"/>
                      <a:lumMod val="60000"/>
                      <a:lumOff val="40000"/>
                    </a:schemeClr>
                  </a:fgClr>
                  <a:bgClr>
                    <a:schemeClr val="bg1"/>
                  </a:bgClr>
                </a:pattFill>
                <a:effectLst/>
              </a:rPr>
              <a:t>Networks主要由GMM和UnetGenerator（即TOM）两个模型组成</a:t>
            </a:r>
          </a:p>
        </p:txBody>
      </p:sp>
      <p:sp>
        <p:nvSpPr>
          <p:cNvPr id="4" name="文本框 3"/>
          <p:cNvSpPr txBox="1"/>
          <p:nvPr/>
        </p:nvSpPr>
        <p:spPr>
          <a:xfrm>
            <a:off x="1009015" y="882015"/>
            <a:ext cx="9682480" cy="5134610"/>
          </a:xfrm>
          <a:prstGeom prst="rect">
            <a:avLst/>
          </a:prstGeom>
          <a:noFill/>
        </p:spPr>
        <p:txBody>
          <a:bodyPr wrap="square" rtlCol="0">
            <a:noAutofit/>
          </a:bodyPr>
          <a:lstStyle/>
          <a:p>
            <a:r>
              <a:rPr lang="zh-CN" altLang="en-US" sz="2400"/>
              <a:t>1.GMM：这个模块整合了特征提取、归一化、相关性计算、回归和网格生成等过程，用于完成几何匹配任务。</a:t>
            </a:r>
          </a:p>
          <a:p>
            <a:r>
              <a:rPr lang="zh-CN" altLang="en-US" sz="2400"/>
              <a:t>此外，还包含了保存和加载模型的函数 save_checkpoint 和 load_checkpoint，用于保存和加载模型的参数。</a:t>
            </a:r>
          </a:p>
          <a:p>
            <a:r>
              <a:rPr lang="zh-CN" altLang="en-US" sz="2400"/>
              <a:t>这些模块和函数共同组成了一个完整的神经网络，用于处理图像、特征提取、几何匹配等多种任务。</a:t>
            </a:r>
          </a:p>
          <a:p>
            <a:r>
              <a:rPr lang="zh-CN" altLang="en-US" sz="2400"/>
              <a:t>2.tom在初始化过程中，通过循环构建 UNet 结构的各个模块 UnetSkipConnectionBlock。</a:t>
            </a:r>
          </a:p>
          <a:p>
            <a:r>
              <a:rPr lang="zh-CN" altLang="en-US" sz="2400"/>
              <a:t>从 innermost=True 开始，逐步构建编码器部分（下采样过程），并将每个模块作为前一个模块的子模块。</a:t>
            </a:r>
          </a:p>
          <a:p>
            <a:r>
              <a:rPr lang="zh-CN" altLang="en-US" sz="2400"/>
              <a:t>forward 方法：定义了模型的前向传播过程。它接受输入 input 并将其传递给 UNet 结构的模型，最终返回生成器模型的输出。</a:t>
            </a:r>
          </a:p>
          <a:p>
            <a:r>
              <a:rPr lang="zh-CN" altLang="en-US" sz="2400"/>
              <a:t>总的来说，这段代码构建了一个 UNet 生成器，该生成器在给定输入图像后能够进行编码和解码过程，用于执行图像到图像的转换任务，例如图像分割、图像翻译等。</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008063" y="2846930"/>
            <a:ext cx="9369425" cy="974725"/>
            <a:chOff x="1008063" y="2117725"/>
            <a:chExt cx="9369425" cy="974725"/>
          </a:xfrm>
        </p:grpSpPr>
        <p:sp>
          <p:nvSpPr>
            <p:cNvPr id="6" name="Oval 14"/>
            <p:cNvSpPr>
              <a:spLocks noChangeArrowheads="1"/>
            </p:cNvSpPr>
            <p:nvPr/>
          </p:nvSpPr>
          <p:spPr bwMode="auto">
            <a:xfrm>
              <a:off x="1150938" y="2654300"/>
              <a:ext cx="444500" cy="438150"/>
            </a:xfrm>
            <a:prstGeom prst="ellipse">
              <a:avLst/>
            </a:prstGeom>
            <a:solidFill>
              <a:schemeClr val="accent1">
                <a:lumMod val="100000"/>
              </a:schemeClr>
            </a:solidFill>
            <a:ln>
              <a:noFill/>
            </a:ln>
          </p:spPr>
          <p:txBody>
            <a:bodyPr lIns="0" tIns="0" rIns="0" bIns="0"/>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pPr>
              <a:endParaRPr lang="zh-CN" altLang="zh-CN" sz="2800">
                <a:solidFill>
                  <a:srgbClr val="000000"/>
                </a:solidFill>
                <a:latin typeface="+mn-ea"/>
                <a:ea typeface="+mn-ea"/>
                <a:cs typeface="+mn-ea"/>
                <a:sym typeface="微软雅黑" panose="020B0503020204020204" pitchFamily="34" charset="-122"/>
              </a:endParaRPr>
            </a:p>
          </p:txBody>
        </p:sp>
        <p:sp>
          <p:nvSpPr>
            <p:cNvPr id="7" name="Rectangle 15"/>
            <p:cNvSpPr>
              <a:spLocks noChangeArrowheads="1"/>
            </p:cNvSpPr>
            <p:nvPr/>
          </p:nvSpPr>
          <p:spPr bwMode="auto">
            <a:xfrm>
              <a:off x="1150938" y="2660650"/>
              <a:ext cx="444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pPr>
              <a:r>
                <a:rPr lang="en-US" altLang="zh-CN" sz="2200">
                  <a:solidFill>
                    <a:srgbClr val="FFFFFF"/>
                  </a:solidFill>
                  <a:latin typeface="+mn-ea"/>
                  <a:ea typeface="+mn-ea"/>
                  <a:cs typeface="+mn-ea"/>
                  <a:sym typeface="Lato Light" charset="0"/>
                </a:rPr>
                <a:t>1</a:t>
              </a:r>
              <a:endParaRPr lang="zh-CN" altLang="en-US">
                <a:ea typeface="+mn-ea"/>
                <a:cs typeface="+mn-ea"/>
              </a:endParaRPr>
            </a:p>
          </p:txBody>
        </p:sp>
        <p:grpSp>
          <p:nvGrpSpPr>
            <p:cNvPr id="8" name="Group 4"/>
            <p:cNvGrpSpPr/>
            <p:nvPr/>
          </p:nvGrpSpPr>
          <p:grpSpPr bwMode="auto">
            <a:xfrm>
              <a:off x="1008063" y="2117725"/>
              <a:ext cx="9369425" cy="268288"/>
              <a:chOff x="0" y="0"/>
              <a:chExt cx="7344815" cy="213386"/>
            </a:xfrm>
            <a:solidFill>
              <a:srgbClr val="382C2C"/>
            </a:solidFill>
          </p:grpSpPr>
          <p:sp>
            <p:nvSpPr>
              <p:cNvPr id="9" name="Rectangle 61"/>
              <p:cNvSpPr>
                <a:spLocks noChangeArrowheads="1"/>
              </p:cNvSpPr>
              <p:nvPr/>
            </p:nvSpPr>
            <p:spPr bwMode="auto">
              <a:xfrm>
                <a:off x="0" y="0"/>
                <a:ext cx="7344815" cy="320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defRPr/>
                </a:pPr>
                <a:endParaRPr lang="zh-CN" altLang="zh-CN" sz="7600">
                  <a:solidFill>
                    <a:srgbClr val="000000"/>
                  </a:solidFill>
                  <a:latin typeface="+mn-ea"/>
                  <a:ea typeface="+mn-ea"/>
                  <a:cs typeface="+mn-ea"/>
                  <a:sym typeface="微软雅黑" panose="020B0503020204020204" pitchFamily="34" charset="-122"/>
                </a:endParaRPr>
              </a:p>
            </p:txBody>
          </p:sp>
          <p:sp>
            <p:nvSpPr>
              <p:cNvPr id="10" name="Flowchart: Merge 3"/>
              <p:cNvSpPr>
                <a:spLocks noChangeArrowheads="1"/>
              </p:cNvSpPr>
              <p:nvPr/>
            </p:nvSpPr>
            <p:spPr bwMode="auto">
              <a:xfrm>
                <a:off x="199435" y="21985"/>
                <a:ext cx="210541" cy="191401"/>
              </a:xfrm>
              <a:prstGeom prst="flowChartMerg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defRPr/>
                </a:pPr>
                <a:endParaRPr lang="zh-CN" altLang="zh-CN" sz="7600">
                  <a:solidFill>
                    <a:srgbClr val="000000"/>
                  </a:solidFill>
                  <a:latin typeface="+mn-ea"/>
                  <a:ea typeface="+mn-ea"/>
                  <a:cs typeface="+mn-ea"/>
                  <a:sym typeface="微软雅黑" panose="020B0503020204020204" pitchFamily="34" charset="-122"/>
                </a:endParaRPr>
              </a:p>
            </p:txBody>
          </p:sp>
          <p:sp>
            <p:nvSpPr>
              <p:cNvPr id="11" name="Flowchart: Merge 64"/>
              <p:cNvSpPr>
                <a:spLocks noChangeArrowheads="1"/>
              </p:cNvSpPr>
              <p:nvPr/>
            </p:nvSpPr>
            <p:spPr bwMode="auto">
              <a:xfrm>
                <a:off x="2809071" y="21985"/>
                <a:ext cx="210541" cy="191401"/>
              </a:xfrm>
              <a:prstGeom prst="flowChartMerg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defRPr/>
                </a:pPr>
                <a:endParaRPr lang="zh-CN" altLang="zh-CN" sz="7600">
                  <a:solidFill>
                    <a:srgbClr val="000000"/>
                  </a:solidFill>
                  <a:latin typeface="+mn-ea"/>
                  <a:ea typeface="+mn-ea"/>
                  <a:cs typeface="+mn-ea"/>
                  <a:sym typeface="微软雅黑" panose="020B0503020204020204" pitchFamily="34" charset="-122"/>
                </a:endParaRPr>
              </a:p>
            </p:txBody>
          </p:sp>
          <p:sp>
            <p:nvSpPr>
              <p:cNvPr id="12" name="Flowchart: Merge 65"/>
              <p:cNvSpPr>
                <a:spLocks noChangeArrowheads="1"/>
              </p:cNvSpPr>
              <p:nvPr/>
            </p:nvSpPr>
            <p:spPr bwMode="auto">
              <a:xfrm>
                <a:off x="5274869" y="21985"/>
                <a:ext cx="210541" cy="191401"/>
              </a:xfrm>
              <a:prstGeom prst="flowChartMerg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defRPr/>
                </a:pPr>
                <a:endParaRPr lang="zh-CN" altLang="zh-CN" sz="7600">
                  <a:solidFill>
                    <a:srgbClr val="000000"/>
                  </a:solidFill>
                  <a:latin typeface="+mn-ea"/>
                  <a:ea typeface="+mn-ea"/>
                  <a:cs typeface="+mn-ea"/>
                  <a:sym typeface="微软雅黑" panose="020B0503020204020204" pitchFamily="34" charset="-122"/>
                </a:endParaRPr>
              </a:p>
            </p:txBody>
          </p:sp>
        </p:grpSp>
        <p:grpSp>
          <p:nvGrpSpPr>
            <p:cNvPr id="16" name="Group 13"/>
            <p:cNvGrpSpPr/>
            <p:nvPr/>
          </p:nvGrpSpPr>
          <p:grpSpPr bwMode="auto">
            <a:xfrm>
              <a:off x="4464050" y="2654300"/>
              <a:ext cx="484188" cy="438150"/>
              <a:chOff x="0" y="0"/>
              <a:chExt cx="636" cy="584"/>
            </a:xfrm>
          </p:grpSpPr>
          <p:sp>
            <p:nvSpPr>
              <p:cNvPr id="17" name="Oval 14"/>
              <p:cNvSpPr>
                <a:spLocks noChangeArrowheads="1"/>
              </p:cNvSpPr>
              <p:nvPr/>
            </p:nvSpPr>
            <p:spPr bwMode="auto">
              <a:xfrm>
                <a:off x="52" y="0"/>
                <a:ext cx="584" cy="584"/>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pPr>
                <a:endParaRPr lang="zh-CN" altLang="zh-CN" sz="2800">
                  <a:solidFill>
                    <a:srgbClr val="000000"/>
                  </a:solidFill>
                  <a:latin typeface="+mn-ea"/>
                  <a:ea typeface="+mn-ea"/>
                  <a:cs typeface="+mn-ea"/>
                  <a:sym typeface="微软雅黑" panose="020B0503020204020204" pitchFamily="34" charset="-122"/>
                </a:endParaRPr>
              </a:p>
            </p:txBody>
          </p:sp>
          <p:sp>
            <p:nvSpPr>
              <p:cNvPr id="18" name="Rectangle 15"/>
              <p:cNvSpPr>
                <a:spLocks noChangeArrowheads="1"/>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pPr>
                <a:r>
                  <a:rPr lang="en-US" altLang="zh-CN" sz="2200" dirty="0">
                    <a:solidFill>
                      <a:srgbClr val="FFFFFF"/>
                    </a:solidFill>
                    <a:latin typeface="+mn-ea"/>
                    <a:ea typeface="+mn-ea"/>
                    <a:cs typeface="+mn-ea"/>
                    <a:sym typeface="Lato Light" charset="0"/>
                  </a:rPr>
                  <a:t>2</a:t>
                </a:r>
                <a:endParaRPr lang="zh-CN" altLang="en-US" dirty="0">
                  <a:ea typeface="+mn-ea"/>
                  <a:cs typeface="+mn-ea"/>
                </a:endParaRPr>
              </a:p>
            </p:txBody>
          </p:sp>
        </p:grpSp>
        <p:grpSp>
          <p:nvGrpSpPr>
            <p:cNvPr id="22" name="Group 13"/>
            <p:cNvGrpSpPr/>
            <p:nvPr/>
          </p:nvGrpSpPr>
          <p:grpSpPr bwMode="auto">
            <a:xfrm>
              <a:off x="7677150" y="2654300"/>
              <a:ext cx="444500" cy="438150"/>
              <a:chOff x="0" y="0"/>
              <a:chExt cx="584" cy="584"/>
            </a:xfrm>
          </p:grpSpPr>
          <p:sp>
            <p:nvSpPr>
              <p:cNvPr id="23" name="Oval 14"/>
              <p:cNvSpPr>
                <a:spLocks noChangeArrowheads="1"/>
              </p:cNvSpPr>
              <p:nvPr/>
            </p:nvSpPr>
            <p:spPr bwMode="auto">
              <a:xfrm>
                <a:off x="0" y="0"/>
                <a:ext cx="584" cy="584"/>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pPr>
                <a:endParaRPr lang="zh-CN" altLang="zh-CN" sz="2800">
                  <a:solidFill>
                    <a:srgbClr val="000000"/>
                  </a:solidFill>
                  <a:latin typeface="+mn-ea"/>
                  <a:ea typeface="+mn-ea"/>
                  <a:cs typeface="+mn-ea"/>
                  <a:sym typeface="微软雅黑" panose="020B0503020204020204" pitchFamily="34" charset="-122"/>
                </a:endParaRPr>
              </a:p>
            </p:txBody>
          </p:sp>
          <p:sp>
            <p:nvSpPr>
              <p:cNvPr id="24" name="Rectangle 15"/>
              <p:cNvSpPr>
                <a:spLocks noChangeArrowheads="1"/>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buFont typeface="Arial" panose="020B0604020202090204" pitchFamily="34" charset="0"/>
                  <a:buNone/>
                </a:pPr>
                <a:r>
                  <a:rPr lang="en-US" altLang="zh-CN" sz="2200" dirty="0">
                    <a:solidFill>
                      <a:srgbClr val="FFFFFF"/>
                    </a:solidFill>
                    <a:latin typeface="+mn-ea"/>
                    <a:ea typeface="+mn-ea"/>
                    <a:cs typeface="+mn-ea"/>
                    <a:sym typeface="Lato Light" charset="0"/>
                  </a:rPr>
                  <a:t>3</a:t>
                </a:r>
                <a:endParaRPr lang="zh-CN" altLang="en-US" dirty="0">
                  <a:ea typeface="+mn-ea"/>
                  <a:cs typeface="+mn-ea"/>
                </a:endParaRPr>
              </a:p>
            </p:txBody>
          </p:sp>
        </p:grpSp>
      </p:grpSp>
      <p:sp>
        <p:nvSpPr>
          <p:cNvPr id="27" name="TextBox 24"/>
          <p:cNvSpPr txBox="1"/>
          <p:nvPr/>
        </p:nvSpPr>
        <p:spPr>
          <a:xfrm>
            <a:off x="1595755" y="3585210"/>
            <a:ext cx="1247140" cy="438150"/>
          </a:xfrm>
          <a:prstGeom prst="rect">
            <a:avLst/>
          </a:prstGeom>
          <a:noFill/>
        </p:spPr>
        <p:txBody>
          <a:bodyPr wrap="none" lIns="86683" tIns="43341" rIns="86683" bIns="43341" rtlCol="0">
            <a:noAutofit/>
          </a:bodyPr>
          <a:lstStyle/>
          <a:p>
            <a:pPr>
              <a:defRPr/>
            </a:pPr>
            <a:r>
              <a:rPr lang="zh-CN" altLang="en-US" sz="2800" b="1" dirty="0">
                <a:solidFill>
                  <a:schemeClr val="accent2"/>
                </a:solidFill>
                <a:latin typeface="Arial" panose="020B0604020202090204" pitchFamily="34" charset="0"/>
                <a:ea typeface="微软雅黑" panose="020B0503020204020204" pitchFamily="34" charset="-122"/>
              </a:rPr>
              <a:t>项目设计背景</a:t>
            </a:r>
          </a:p>
        </p:txBody>
      </p:sp>
      <p:sp>
        <p:nvSpPr>
          <p:cNvPr id="31" name="TextBox 24"/>
          <p:cNvSpPr txBox="1"/>
          <p:nvPr/>
        </p:nvSpPr>
        <p:spPr>
          <a:xfrm>
            <a:off x="8300839" y="3585022"/>
            <a:ext cx="2439035" cy="516890"/>
          </a:xfrm>
          <a:prstGeom prst="rect">
            <a:avLst/>
          </a:prstGeom>
          <a:noFill/>
        </p:spPr>
        <p:txBody>
          <a:bodyPr wrap="none" lIns="86683" tIns="43341" rIns="86683" bIns="43341" rtlCol="0">
            <a:spAutoFit/>
          </a:bodyPr>
          <a:lstStyle/>
          <a:p>
            <a:pPr>
              <a:defRPr/>
            </a:pPr>
            <a:r>
              <a:rPr lang="en-US" altLang="zh-CN" sz="2800" b="1" dirty="0">
                <a:solidFill>
                  <a:schemeClr val="accent2"/>
                </a:solidFill>
                <a:latin typeface="+mj-ea"/>
                <a:ea typeface="+mj-ea"/>
                <a:cs typeface="+mj-ea"/>
              </a:rPr>
              <a:t>networks</a:t>
            </a:r>
            <a:r>
              <a:rPr lang="zh-CN" altLang="en-US" sz="2800" b="1" dirty="0">
                <a:solidFill>
                  <a:schemeClr val="accent2"/>
                </a:solidFill>
                <a:latin typeface="+mj-ea"/>
                <a:ea typeface="+mj-ea"/>
                <a:cs typeface="+mj-ea"/>
              </a:rPr>
              <a:t>网络</a:t>
            </a:r>
          </a:p>
        </p:txBody>
      </p:sp>
      <p:sp>
        <p:nvSpPr>
          <p:cNvPr id="2" name="文本框 1"/>
          <p:cNvSpPr txBox="1"/>
          <p:nvPr/>
        </p:nvSpPr>
        <p:spPr>
          <a:xfrm>
            <a:off x="4948555" y="3585210"/>
            <a:ext cx="4064000" cy="521970"/>
          </a:xfrm>
          <a:prstGeom prst="rect">
            <a:avLst/>
          </a:prstGeom>
          <a:noFill/>
        </p:spPr>
        <p:txBody>
          <a:bodyPr wrap="square" rtlCol="0">
            <a:spAutoFit/>
          </a:bodyPr>
          <a:lstStyle/>
          <a:p>
            <a:r>
              <a:rPr lang="zh-CN" altLang="en-US" sz="2800" b="1"/>
              <a:t>代码结构说明</a:t>
            </a:r>
          </a:p>
        </p:txBody>
      </p:sp>
      <p:sp>
        <p:nvSpPr>
          <p:cNvPr id="4" name="文本框 3"/>
          <p:cNvSpPr txBox="1"/>
          <p:nvPr/>
        </p:nvSpPr>
        <p:spPr>
          <a:xfrm>
            <a:off x="1363345" y="196215"/>
            <a:ext cx="4064000" cy="1130935"/>
          </a:xfrm>
          <a:prstGeom prst="rect">
            <a:avLst/>
          </a:prstGeom>
          <a:solidFill>
            <a:schemeClr val="bg1"/>
          </a:solidFill>
        </p:spPr>
        <p:txBody>
          <a:bodyPr wrap="square" rtlCol="0">
            <a:noAutofit/>
          </a:bodyPr>
          <a:lstStyle/>
          <a:p>
            <a:endParaRPr lang="zh-CN" altLang="en-US"/>
          </a:p>
        </p:txBody>
      </p:sp>
      <p:sp>
        <p:nvSpPr>
          <p:cNvPr id="5" name="文本框 4"/>
          <p:cNvSpPr txBox="1"/>
          <p:nvPr/>
        </p:nvSpPr>
        <p:spPr>
          <a:xfrm>
            <a:off x="1881505" y="1669415"/>
            <a:ext cx="6164580" cy="645160"/>
          </a:xfrm>
          <a:prstGeom prst="rect">
            <a:avLst/>
          </a:prstGeom>
          <a:noFill/>
        </p:spPr>
        <p:txBody>
          <a:bodyPr wrap="square" rtlCol="0">
            <a:spAutoFit/>
          </a:bodyPr>
          <a:lstStyle/>
          <a:p>
            <a:r>
              <a:rPr lang="zh-CN" altLang="en-US" sz="3600">
                <a:ln w="12700">
                  <a:solidFill>
                    <a:schemeClr val="accent5"/>
                  </a:solidFill>
                  <a:prstDash val="solid"/>
                </a:ln>
                <a:pattFill prst="ltDnDiag">
                  <a:fgClr>
                    <a:schemeClr val="accent5">
                      <a:lumMod val="60000"/>
                      <a:lumOff val="40000"/>
                      <a:lumMod val="60000"/>
                      <a:lumOff val="40000"/>
                    </a:schemeClr>
                  </a:fgClr>
                  <a:bgClr>
                    <a:schemeClr val="bg1"/>
                  </a:bgClr>
                </a:pattFill>
                <a:effectLst/>
              </a:rPr>
              <a:t>总结：</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12" presetClass="entr" presetSubtype="1"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p:tgtEl>
                                          <p:spTgt spid="27"/>
                                        </p:tgtEl>
                                        <p:attrNameLst>
                                          <p:attrName>ppt_y</p:attrName>
                                        </p:attrNameLst>
                                      </p:cBhvr>
                                      <p:tavLst>
                                        <p:tav tm="0">
                                          <p:val>
                                            <p:strVal val="#ppt_y-#ppt_h*1.125000"/>
                                          </p:val>
                                        </p:tav>
                                        <p:tav tm="100000">
                                          <p:val>
                                            <p:strVal val="#ppt_y"/>
                                          </p:val>
                                        </p:tav>
                                      </p:tavLst>
                                    </p:anim>
                                    <p:animEffect transition="in" filter="wipe(down)">
                                      <p:cBhvr>
                                        <p:cTn id="13" dur="500"/>
                                        <p:tgtEl>
                                          <p:spTgt spid="27"/>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p:tgtEl>
                                          <p:spTgt spid="31"/>
                                        </p:tgtEl>
                                        <p:attrNameLst>
                                          <p:attrName>ppt_y</p:attrName>
                                        </p:attrNameLst>
                                      </p:cBhvr>
                                      <p:tavLst>
                                        <p:tav tm="0">
                                          <p:val>
                                            <p:strVal val="#ppt_y-#ppt_h*1.125000"/>
                                          </p:val>
                                        </p:tav>
                                        <p:tav tm="100000">
                                          <p:val>
                                            <p:strVal val="#ppt_y"/>
                                          </p:val>
                                        </p:tav>
                                      </p:tavLst>
                                    </p:anim>
                                    <p:animEffect transition="in" filter="wipe(down)">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1221703607507_.pic"/>
          <p:cNvPicPr>
            <a:picLocks noGrp="1" noChangeAspect="1"/>
          </p:cNvPicPr>
          <p:nvPr>
            <p:ph type="pic" sz="quarter" idx="10"/>
          </p:nvPr>
        </p:nvPicPr>
        <p:blipFill>
          <a:blip r:embed="rId2"/>
          <a:stretch>
            <a:fillRect/>
          </a:stretch>
        </p:blipFill>
        <p:spPr>
          <a:xfrm>
            <a:off x="627380" y="323215"/>
            <a:ext cx="8578850" cy="1682750"/>
          </a:xfrm>
          <a:prstGeom prst="rect">
            <a:avLst/>
          </a:prstGeom>
        </p:spPr>
      </p:pic>
      <p:pic>
        <p:nvPicPr>
          <p:cNvPr id="4" name="图片 3" descr="1231703607532_.pic"/>
          <p:cNvPicPr>
            <a:picLocks noChangeAspect="1"/>
          </p:cNvPicPr>
          <p:nvPr/>
        </p:nvPicPr>
        <p:blipFill>
          <a:blip r:embed="rId3"/>
          <a:stretch>
            <a:fillRect/>
          </a:stretch>
        </p:blipFill>
        <p:spPr>
          <a:xfrm>
            <a:off x="684530" y="2333625"/>
            <a:ext cx="8521700" cy="1644650"/>
          </a:xfrm>
          <a:prstGeom prst="rect">
            <a:avLst/>
          </a:prstGeom>
        </p:spPr>
      </p:pic>
      <p:pic>
        <p:nvPicPr>
          <p:cNvPr id="5" name="图片 4" descr="1251703607555_.pic"/>
          <p:cNvPicPr>
            <a:picLocks noChangeAspect="1"/>
          </p:cNvPicPr>
          <p:nvPr/>
        </p:nvPicPr>
        <p:blipFill>
          <a:blip r:embed="rId4"/>
          <a:stretch>
            <a:fillRect/>
          </a:stretch>
        </p:blipFill>
        <p:spPr>
          <a:xfrm>
            <a:off x="684530" y="4241800"/>
            <a:ext cx="8534400" cy="162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1261703607623_.pic_hd"/>
          <p:cNvPicPr>
            <a:picLocks noGrp="1" noChangeAspect="1"/>
          </p:cNvPicPr>
          <p:nvPr>
            <p:ph type="pic" sz="quarter" idx="10"/>
          </p:nvPr>
        </p:nvPicPr>
        <p:blipFill>
          <a:blip r:embed="rId2"/>
          <a:stretch>
            <a:fillRect/>
          </a:stretch>
        </p:blipFill>
        <p:spPr>
          <a:xfrm>
            <a:off x="828040" y="847090"/>
            <a:ext cx="10534650" cy="5162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l="3846" t="3246" b="15626"/>
          <a:stretch>
            <a:fillRect/>
          </a:stretch>
        </p:blipFill>
        <p:spPr>
          <a:xfrm>
            <a:off x="0" y="0"/>
            <a:ext cx="12192000" cy="6858000"/>
          </a:xfrm>
          <a:prstGeom prst="rect">
            <a:avLst/>
          </a:prstGeom>
        </p:spPr>
      </p:pic>
      <p:sp>
        <p:nvSpPr>
          <p:cNvPr id="3" name="矩形 2"/>
          <p:cNvSpPr/>
          <p:nvPr/>
        </p:nvSpPr>
        <p:spPr>
          <a:xfrm>
            <a:off x="943293" y="2028370"/>
            <a:ext cx="10442574" cy="3599543"/>
          </a:xfrm>
          <a:prstGeom prst="rect">
            <a:avLst/>
          </a:prstGeom>
          <a:solidFill>
            <a:schemeClr val="bg1"/>
          </a:solidFill>
          <a:ln>
            <a:noFill/>
          </a:ln>
          <a:effectLst>
            <a:outerShdw blurRad="2667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endParaRPr>
          </a:p>
        </p:txBody>
      </p:sp>
      <p:sp>
        <p:nvSpPr>
          <p:cNvPr id="20" name="文本框 19"/>
          <p:cNvSpPr txBox="1"/>
          <p:nvPr/>
        </p:nvSpPr>
        <p:spPr>
          <a:xfrm>
            <a:off x="8182230" y="649625"/>
            <a:ext cx="1476686" cy="523220"/>
          </a:xfrm>
          <a:prstGeom prst="rect">
            <a:avLst/>
          </a:prstGeom>
          <a:noFill/>
        </p:spPr>
        <p:txBody>
          <a:bodyPr wrap="none" rtlCol="0">
            <a:spAutoFit/>
          </a:bodyPr>
          <a:lstStyle/>
          <a:p>
            <a:pPr algn="ctr"/>
            <a:r>
              <a:rPr lang="en-US" altLang="zh-CN" sz="2800" b="1" i="1" dirty="0">
                <a:solidFill>
                  <a:schemeClr val="accent2"/>
                </a:solidFill>
                <a:latin typeface="Century Gothic" panose="020B0502020202020204" pitchFamily="34" charset="0"/>
                <a:cs typeface="+mn-ea"/>
              </a:rPr>
              <a:t>DESIGN</a:t>
            </a:r>
            <a:endParaRPr lang="zh-CN" altLang="en-US" sz="2800" b="1" i="1" dirty="0">
              <a:solidFill>
                <a:schemeClr val="accent2"/>
              </a:solidFill>
              <a:latin typeface="Century Gothic" panose="020B0502020202020204" pitchFamily="34" charset="0"/>
              <a:cs typeface="+mn-ea"/>
            </a:endParaRPr>
          </a:p>
        </p:txBody>
      </p:sp>
      <p:grpSp>
        <p:nvGrpSpPr>
          <p:cNvPr id="21" name="组合 20"/>
          <p:cNvGrpSpPr/>
          <p:nvPr/>
        </p:nvGrpSpPr>
        <p:grpSpPr>
          <a:xfrm>
            <a:off x="417513" y="6181725"/>
            <a:ext cx="355600" cy="355600"/>
            <a:chOff x="7823200" y="2641600"/>
            <a:chExt cx="787400" cy="787400"/>
          </a:xfrm>
          <a:solidFill>
            <a:schemeClr val="accent2"/>
          </a:solidFill>
        </p:grpSpPr>
        <p:sp>
          <p:nvSpPr>
            <p:cNvPr id="22" name="矩形 21"/>
            <p:cNvSpPr/>
            <p:nvPr/>
          </p:nvSpPr>
          <p:spPr>
            <a:xfrm>
              <a:off x="7823200" y="2641600"/>
              <a:ext cx="355600" cy="355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3" name="矩形 22"/>
            <p:cNvSpPr/>
            <p:nvPr/>
          </p:nvSpPr>
          <p:spPr>
            <a:xfrm>
              <a:off x="7823200" y="3073400"/>
              <a:ext cx="355600" cy="355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4" name="矩形 23"/>
            <p:cNvSpPr/>
            <p:nvPr/>
          </p:nvSpPr>
          <p:spPr>
            <a:xfrm>
              <a:off x="8255000" y="3073400"/>
              <a:ext cx="355600" cy="355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grpSp>
        <p:nvGrpSpPr>
          <p:cNvPr id="25" name="组合 24"/>
          <p:cNvGrpSpPr/>
          <p:nvPr/>
        </p:nvGrpSpPr>
        <p:grpSpPr>
          <a:xfrm>
            <a:off x="11386304" y="630486"/>
            <a:ext cx="369967" cy="135524"/>
            <a:chOff x="10132933" y="854814"/>
            <a:chExt cx="369967" cy="135524"/>
          </a:xfrm>
        </p:grpSpPr>
        <p:cxnSp>
          <p:nvCxnSpPr>
            <p:cNvPr id="26" name="直接连接符 25"/>
            <p:cNvCxnSpPr/>
            <p:nvPr/>
          </p:nvCxnSpPr>
          <p:spPr>
            <a:xfrm flipH="1">
              <a:off x="10132933" y="854814"/>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132933" y="922576"/>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32933" y="990338"/>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1451610" y="2484755"/>
            <a:ext cx="9289415" cy="2687320"/>
          </a:xfrm>
          <a:prstGeom prst="rect">
            <a:avLst/>
          </a:prstGeom>
          <a:noFill/>
        </p:spPr>
        <p:txBody>
          <a:bodyPr wrap="none" rtlCol="0">
            <a:noAutofit/>
            <a:scene3d>
              <a:camera prst="orthographicFront"/>
              <a:lightRig rig="threePt" dir="t"/>
            </a:scene3d>
            <a:sp3d contourW="12700"/>
          </a:bodyPr>
          <a:lstStyle/>
          <a:p>
            <a:pPr algn="l"/>
            <a:r>
              <a:rPr lang="zh-CN" altLang="en-US" sz="2400" b="1" dirty="0">
                <a:solidFill>
                  <a:schemeClr val="tx1">
                    <a:lumMod val="95000"/>
                    <a:lumOff val="5000"/>
                  </a:schemeClr>
                </a:solidFill>
                <a:latin typeface="Century Gothic" panose="020B0502020202020204" pitchFamily="34" charset="0"/>
                <a:cs typeface="+mn-ea"/>
              </a:rPr>
              <a:t>小组成员分工：</a:t>
            </a:r>
          </a:p>
          <a:p>
            <a:pPr marL="457200" lvl="1" indent="457200" algn="l" fontAlgn="auto">
              <a:lnSpc>
                <a:spcPct val="200000"/>
              </a:lnSpc>
            </a:pPr>
            <a:r>
              <a:rPr lang="zh-CN" altLang="en-US" sz="2400" b="1" dirty="0">
                <a:solidFill>
                  <a:schemeClr val="tx1">
                    <a:lumMod val="95000"/>
                    <a:lumOff val="5000"/>
                  </a:schemeClr>
                </a:solidFill>
                <a:latin typeface="Century Gothic" panose="020B0502020202020204" pitchFamily="34" charset="0"/>
                <a:cs typeface="+mn-ea"/>
              </a:rPr>
              <a:t>黄德宇：代码修改调试</a:t>
            </a:r>
            <a:r>
              <a:rPr lang="en-US" altLang="zh-CN" sz="2400" b="1" dirty="0">
                <a:solidFill>
                  <a:schemeClr val="tx1">
                    <a:lumMod val="95000"/>
                    <a:lumOff val="5000"/>
                  </a:schemeClr>
                </a:solidFill>
                <a:latin typeface="Century Gothic" panose="020B0502020202020204" pitchFamily="34" charset="0"/>
                <a:cs typeface="+mn-ea"/>
              </a:rPr>
              <a:t> </a:t>
            </a:r>
            <a:r>
              <a:rPr lang="zh-CN" altLang="en-US" sz="2400" b="1" dirty="0">
                <a:solidFill>
                  <a:schemeClr val="tx1">
                    <a:lumMod val="95000"/>
                    <a:lumOff val="5000"/>
                  </a:schemeClr>
                </a:solidFill>
                <a:latin typeface="Century Gothic" panose="020B0502020202020204" pitchFamily="34" charset="0"/>
                <a:cs typeface="+mn-ea"/>
              </a:rPr>
              <a:t>模型训练</a:t>
            </a:r>
            <a:r>
              <a:rPr lang="en-US" altLang="zh-CN" sz="2400" b="1" dirty="0">
                <a:solidFill>
                  <a:schemeClr val="tx1">
                    <a:lumMod val="95000"/>
                    <a:lumOff val="5000"/>
                  </a:schemeClr>
                </a:solidFill>
                <a:latin typeface="Century Gothic" panose="020B0502020202020204" pitchFamily="34" charset="0"/>
                <a:cs typeface="+mn-ea"/>
              </a:rPr>
              <a:t> </a:t>
            </a:r>
            <a:r>
              <a:rPr lang="zh-CN" altLang="en-US" sz="2400" b="1" dirty="0">
                <a:solidFill>
                  <a:schemeClr val="tx1">
                    <a:lumMod val="95000"/>
                    <a:lumOff val="5000"/>
                  </a:schemeClr>
                </a:solidFill>
                <a:latin typeface="Century Gothic" panose="020B0502020202020204" pitchFamily="34" charset="0"/>
                <a:cs typeface="+mn-ea"/>
              </a:rPr>
              <a:t>数据集查找与整理</a:t>
            </a:r>
          </a:p>
          <a:p>
            <a:pPr marL="457200" lvl="1" indent="457200" algn="l" fontAlgn="auto">
              <a:lnSpc>
                <a:spcPct val="200000"/>
              </a:lnSpc>
            </a:pPr>
            <a:r>
              <a:rPr lang="zh-CN" altLang="en-US" sz="2400" b="1" dirty="0">
                <a:solidFill>
                  <a:schemeClr val="tx1">
                    <a:lumMod val="95000"/>
                    <a:lumOff val="5000"/>
                  </a:schemeClr>
                </a:solidFill>
                <a:latin typeface="Century Gothic" panose="020B0502020202020204" pitchFamily="34" charset="0"/>
                <a:cs typeface="+mn-ea"/>
              </a:rPr>
              <a:t>孟荣轩：</a:t>
            </a:r>
            <a:r>
              <a:rPr lang="zh-CN" altLang="en-US" sz="2400" b="1" dirty="0">
                <a:solidFill>
                  <a:schemeClr val="tx1">
                    <a:lumMod val="95000"/>
                    <a:lumOff val="5000"/>
                  </a:schemeClr>
                </a:solidFill>
                <a:latin typeface="Century Gothic" panose="020B0502020202020204" pitchFamily="34" charset="0"/>
                <a:cs typeface="+mn-ea"/>
                <a:sym typeface="+mn-ea"/>
              </a:rPr>
              <a:t>代码修改调试</a:t>
            </a:r>
            <a:r>
              <a:rPr lang="en-US" altLang="zh-CN" sz="2400" b="1" dirty="0">
                <a:solidFill>
                  <a:schemeClr val="tx1">
                    <a:lumMod val="95000"/>
                    <a:lumOff val="5000"/>
                  </a:schemeClr>
                </a:solidFill>
                <a:latin typeface="Century Gothic" panose="020B0502020202020204" pitchFamily="34" charset="0"/>
                <a:cs typeface="+mn-ea"/>
                <a:sym typeface="+mn-ea"/>
              </a:rPr>
              <a:t> </a:t>
            </a:r>
            <a:r>
              <a:rPr lang="zh-CN" altLang="en-US" sz="2400" b="1" dirty="0">
                <a:solidFill>
                  <a:schemeClr val="tx1">
                    <a:lumMod val="95000"/>
                    <a:lumOff val="5000"/>
                  </a:schemeClr>
                </a:solidFill>
                <a:latin typeface="Century Gothic" panose="020B0502020202020204" pitchFamily="34" charset="0"/>
                <a:cs typeface="+mn-ea"/>
                <a:sym typeface="+mn-ea"/>
              </a:rPr>
              <a:t>模型训练</a:t>
            </a:r>
            <a:r>
              <a:rPr lang="en-US" altLang="zh-CN" sz="2400" b="1" dirty="0">
                <a:solidFill>
                  <a:schemeClr val="tx1">
                    <a:lumMod val="95000"/>
                    <a:lumOff val="5000"/>
                  </a:schemeClr>
                </a:solidFill>
                <a:latin typeface="Century Gothic" panose="020B0502020202020204" pitchFamily="34" charset="0"/>
                <a:cs typeface="+mn-ea"/>
                <a:sym typeface="+mn-ea"/>
              </a:rPr>
              <a:t> </a:t>
            </a:r>
            <a:r>
              <a:rPr lang="zh-CN" altLang="en-US" sz="2400" b="1" dirty="0">
                <a:solidFill>
                  <a:schemeClr val="tx1">
                    <a:lumMod val="95000"/>
                    <a:lumOff val="5000"/>
                  </a:schemeClr>
                </a:solidFill>
                <a:latin typeface="Century Gothic" panose="020B0502020202020204" pitchFamily="34" charset="0"/>
                <a:cs typeface="+mn-ea"/>
                <a:sym typeface="+mn-ea"/>
              </a:rPr>
              <a:t>项目说明文档撰写</a:t>
            </a:r>
            <a:endParaRPr lang="zh-CN" altLang="en-US" sz="2400" b="1" dirty="0">
              <a:solidFill>
                <a:schemeClr val="tx1">
                  <a:lumMod val="95000"/>
                  <a:lumOff val="5000"/>
                </a:schemeClr>
              </a:solidFill>
              <a:latin typeface="Century Gothic" panose="020B0502020202020204" pitchFamily="34" charset="0"/>
              <a:cs typeface="+mn-ea"/>
            </a:endParaRPr>
          </a:p>
          <a:p>
            <a:pPr marL="457200" lvl="1" indent="457200" algn="l" fontAlgn="auto">
              <a:lnSpc>
                <a:spcPct val="200000"/>
              </a:lnSpc>
            </a:pPr>
            <a:r>
              <a:rPr lang="zh-CN" altLang="en-US" sz="2400" b="1" dirty="0">
                <a:solidFill>
                  <a:schemeClr val="tx1">
                    <a:lumMod val="95000"/>
                    <a:lumOff val="5000"/>
                  </a:schemeClr>
                </a:solidFill>
                <a:latin typeface="Century Gothic" panose="020B0502020202020204" pitchFamily="34" charset="0"/>
                <a:cs typeface="+mn-ea"/>
              </a:rPr>
              <a:t>马宇杰：</a:t>
            </a:r>
            <a:r>
              <a:rPr lang="zh-CN" altLang="en-US" sz="2400" b="1" dirty="0">
                <a:solidFill>
                  <a:schemeClr val="tx1">
                    <a:lumMod val="95000"/>
                    <a:lumOff val="5000"/>
                  </a:schemeClr>
                </a:solidFill>
                <a:latin typeface="Century Gothic" panose="020B0502020202020204" pitchFamily="34" charset="0"/>
                <a:cs typeface="+mn-ea"/>
                <a:sym typeface="+mn-ea"/>
              </a:rPr>
              <a:t>代码修改调试</a:t>
            </a:r>
            <a:r>
              <a:rPr lang="en-US" altLang="zh-CN" sz="2400" b="1" dirty="0">
                <a:solidFill>
                  <a:schemeClr val="tx1">
                    <a:lumMod val="95000"/>
                    <a:lumOff val="5000"/>
                  </a:schemeClr>
                </a:solidFill>
                <a:latin typeface="Century Gothic" panose="020B0502020202020204" pitchFamily="34" charset="0"/>
                <a:cs typeface="+mn-ea"/>
                <a:sym typeface="+mn-ea"/>
              </a:rPr>
              <a:t> </a:t>
            </a:r>
            <a:r>
              <a:rPr lang="zh-CN" altLang="en-US" sz="2400" b="1" dirty="0">
                <a:solidFill>
                  <a:schemeClr val="tx1">
                    <a:lumMod val="95000"/>
                    <a:lumOff val="5000"/>
                  </a:schemeClr>
                </a:solidFill>
                <a:latin typeface="Century Gothic" panose="020B0502020202020204" pitchFamily="34" charset="0"/>
                <a:cs typeface="+mn-ea"/>
                <a:sym typeface="+mn-ea"/>
              </a:rPr>
              <a:t>模型训练</a:t>
            </a:r>
            <a:r>
              <a:rPr lang="en-US" altLang="zh-CN" sz="2400" b="1" dirty="0">
                <a:solidFill>
                  <a:schemeClr val="tx1">
                    <a:lumMod val="95000"/>
                    <a:lumOff val="5000"/>
                  </a:schemeClr>
                </a:solidFill>
                <a:latin typeface="Century Gothic" panose="020B0502020202020204" pitchFamily="34" charset="0"/>
                <a:cs typeface="+mn-ea"/>
                <a:sym typeface="+mn-ea"/>
              </a:rPr>
              <a:t>  </a:t>
            </a:r>
            <a:r>
              <a:rPr lang="zh-CN" altLang="en-US" sz="2400" b="1" dirty="0">
                <a:solidFill>
                  <a:schemeClr val="tx1">
                    <a:lumMod val="95000"/>
                    <a:lumOff val="5000"/>
                  </a:schemeClr>
                </a:solidFill>
                <a:latin typeface="Century Gothic" panose="020B0502020202020204" pitchFamily="34" charset="0"/>
                <a:cs typeface="+mn-ea"/>
                <a:sym typeface="+mn-ea"/>
              </a:rPr>
              <a:t>汇报</a:t>
            </a:r>
            <a:r>
              <a:rPr lang="en-US" altLang="zh-CN" sz="2400" b="1" dirty="0">
                <a:solidFill>
                  <a:schemeClr val="tx1">
                    <a:lumMod val="95000"/>
                    <a:lumOff val="5000"/>
                  </a:schemeClr>
                </a:solidFill>
                <a:latin typeface="Century Gothic" panose="020B0502020202020204" pitchFamily="34" charset="0"/>
                <a:cs typeface="+mn-ea"/>
                <a:sym typeface="+mn-ea"/>
              </a:rPr>
              <a:t>ppt</a:t>
            </a:r>
            <a:r>
              <a:rPr lang="zh-CN" altLang="en-US" sz="2400" b="1" dirty="0">
                <a:solidFill>
                  <a:schemeClr val="tx1">
                    <a:lumMod val="95000"/>
                    <a:lumOff val="5000"/>
                  </a:schemeClr>
                </a:solidFill>
                <a:latin typeface="Century Gothic" panose="020B0502020202020204" pitchFamily="34" charset="0"/>
                <a:cs typeface="+mn-ea"/>
                <a:sym typeface="+mn-ea"/>
              </a:rPr>
              <a:t>制作</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1271703607779_.pic"/>
          <p:cNvPicPr>
            <a:picLocks noGrp="1" noChangeAspect="1"/>
          </p:cNvPicPr>
          <p:nvPr>
            <p:ph type="pic" sz="quarter" idx="10"/>
          </p:nvPr>
        </p:nvPicPr>
        <p:blipFill>
          <a:blip r:embed="rId2"/>
          <a:stretch>
            <a:fillRect/>
          </a:stretch>
        </p:blipFill>
        <p:spPr>
          <a:xfrm>
            <a:off x="834390" y="748665"/>
            <a:ext cx="10521950" cy="535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1301703613724_.pic"/>
          <p:cNvPicPr>
            <a:picLocks noGrp="1" noChangeAspect="1"/>
          </p:cNvPicPr>
          <p:nvPr>
            <p:ph type="pic" sz="quarter" idx="10"/>
          </p:nvPr>
        </p:nvPicPr>
        <p:blipFill>
          <a:blip r:embed="rId2"/>
          <a:stretch>
            <a:fillRect/>
          </a:stretch>
        </p:blipFill>
        <p:spPr>
          <a:xfrm>
            <a:off x="799465" y="732790"/>
            <a:ext cx="10591800" cy="5391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1386304" y="630486"/>
            <a:ext cx="369967" cy="135524"/>
            <a:chOff x="10132933" y="854814"/>
            <a:chExt cx="369967" cy="135524"/>
          </a:xfrm>
        </p:grpSpPr>
        <p:cxnSp>
          <p:nvCxnSpPr>
            <p:cNvPr id="26" name="直接连接符 25"/>
            <p:cNvCxnSpPr/>
            <p:nvPr/>
          </p:nvCxnSpPr>
          <p:spPr>
            <a:xfrm flipH="1">
              <a:off x="10132933" y="854814"/>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132933" y="922576"/>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32933" y="990338"/>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9959320" y="6318250"/>
            <a:ext cx="1840568" cy="307777"/>
          </a:xfrm>
          <a:prstGeom prst="rect">
            <a:avLst/>
          </a:prstGeom>
        </p:spPr>
        <p:txBody>
          <a:bodyPr wrap="none">
            <a:spAutoFit/>
          </a:bodyPr>
          <a:lstStyle/>
          <a:p>
            <a:r>
              <a:rPr lang="en-US" altLang="zh-CN" sz="1400" i="1" dirty="0">
                <a:solidFill>
                  <a:schemeClr val="bg1"/>
                </a:solidFill>
                <a:latin typeface="Century Gothic" panose="020B0502020202020204" pitchFamily="34" charset="0"/>
                <a:cs typeface="+mn-ea"/>
              </a:rPr>
              <a:t>http://ibaotu.com/</a:t>
            </a:r>
            <a:endParaRPr lang="zh-CN" altLang="en-US" sz="1400" i="1" dirty="0">
              <a:solidFill>
                <a:schemeClr val="bg1"/>
              </a:solidFill>
              <a:latin typeface="Century Gothic" panose="020B0502020202020204" pitchFamily="34" charset="0"/>
              <a:cs typeface="+mn-ea"/>
            </a:endParaRPr>
          </a:p>
        </p:txBody>
      </p:sp>
      <p:grpSp>
        <p:nvGrpSpPr>
          <p:cNvPr id="6" name="组合 5"/>
          <p:cNvGrpSpPr/>
          <p:nvPr/>
        </p:nvGrpSpPr>
        <p:grpSpPr>
          <a:xfrm>
            <a:off x="1040765" y="630786"/>
            <a:ext cx="6763385" cy="1325880"/>
            <a:chOff x="2813050" y="2768831"/>
            <a:chExt cx="6763385" cy="1325880"/>
          </a:xfrm>
        </p:grpSpPr>
        <p:grpSp>
          <p:nvGrpSpPr>
            <p:cNvPr id="4" name="组合 3"/>
            <p:cNvGrpSpPr/>
            <p:nvPr/>
          </p:nvGrpSpPr>
          <p:grpSpPr>
            <a:xfrm>
              <a:off x="2813050" y="2797145"/>
              <a:ext cx="1733550" cy="1263709"/>
              <a:chOff x="2800350" y="1776739"/>
              <a:chExt cx="1733550" cy="1263709"/>
            </a:xfrm>
          </p:grpSpPr>
          <p:sp>
            <p:nvSpPr>
              <p:cNvPr id="7" name="剪去单角的矩形 6"/>
              <p:cNvSpPr/>
              <p:nvPr/>
            </p:nvSpPr>
            <p:spPr>
              <a:xfrm rot="10800000">
                <a:off x="2800350" y="1776739"/>
                <a:ext cx="1733550" cy="1263709"/>
              </a:xfrm>
              <a:prstGeom prst="snip1Rect">
                <a:avLst>
                  <a:gd name="adj" fmla="val 50000"/>
                </a:avLst>
              </a:prstGeom>
              <a:solidFill>
                <a:schemeClr val="accent1"/>
              </a:solidFill>
              <a:ln>
                <a:noFill/>
              </a:ln>
              <a:effectLst>
                <a:outerShdw blurRad="2667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32" name="文本框 31"/>
              <p:cNvSpPr txBox="1"/>
              <p:nvPr/>
            </p:nvSpPr>
            <p:spPr>
              <a:xfrm>
                <a:off x="3517423" y="1978181"/>
                <a:ext cx="465455" cy="768350"/>
              </a:xfrm>
              <a:prstGeom prst="rect">
                <a:avLst/>
              </a:prstGeom>
              <a:noFill/>
            </p:spPr>
            <p:txBody>
              <a:bodyPr wrap="none" rtlCol="0">
                <a:spAutoFit/>
                <a:scene3d>
                  <a:camera prst="orthographicFront"/>
                  <a:lightRig rig="threePt" dir="t"/>
                </a:scene3d>
                <a:sp3d contourW="12700"/>
              </a:bodyPr>
              <a:lstStyle/>
              <a:p>
                <a:pPr algn="ctr"/>
                <a:r>
                  <a:rPr lang="en-US" altLang="zh-CN" sz="4400" i="1" dirty="0">
                    <a:solidFill>
                      <a:schemeClr val="bg1"/>
                    </a:solidFill>
                    <a:latin typeface="Century Gothic" panose="020B0502020202020204" pitchFamily="34" charset="0"/>
                    <a:cs typeface="+mn-ea"/>
                  </a:rPr>
                  <a:t>*</a:t>
                </a:r>
              </a:p>
            </p:txBody>
          </p:sp>
        </p:grpSp>
        <p:sp>
          <p:nvSpPr>
            <p:cNvPr id="31" name="文本框 30"/>
            <p:cNvSpPr txBox="1"/>
            <p:nvPr/>
          </p:nvSpPr>
          <p:spPr>
            <a:xfrm>
              <a:off x="4734876" y="3561102"/>
              <a:ext cx="4840924" cy="533400"/>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200" dirty="0">
                <a:solidFill>
                  <a:schemeClr val="accent2"/>
                </a:solidFill>
                <a:latin typeface="+mn-ea"/>
              </a:endParaRPr>
            </a:p>
            <a:p>
              <a:pPr>
                <a:lnSpc>
                  <a:spcPct val="120000"/>
                </a:lnSpc>
              </a:pPr>
              <a:endParaRPr lang="en-US" altLang="zh-CN" sz="1200" dirty="0">
                <a:solidFill>
                  <a:schemeClr val="accent2"/>
                </a:solidFill>
                <a:latin typeface="+mn-ea"/>
              </a:endParaRPr>
            </a:p>
          </p:txBody>
        </p:sp>
        <p:cxnSp>
          <p:nvCxnSpPr>
            <p:cNvPr id="33" name="直接连接符 32"/>
            <p:cNvCxnSpPr/>
            <p:nvPr/>
          </p:nvCxnSpPr>
          <p:spPr>
            <a:xfrm>
              <a:off x="4830127" y="3473033"/>
              <a:ext cx="50437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725035" y="2768831"/>
              <a:ext cx="4851400" cy="1325880"/>
            </a:xfrm>
            <a:prstGeom prst="rect">
              <a:avLst/>
            </a:prstGeom>
            <a:noFill/>
          </p:spPr>
          <p:txBody>
            <a:bodyPr wrap="square" rtlCol="0">
              <a:noAutofit/>
              <a:scene3d>
                <a:camera prst="orthographicFront"/>
                <a:lightRig rig="threePt" dir="t"/>
              </a:scene3d>
              <a:sp3d contourW="12700"/>
            </a:bodyPr>
            <a:lstStyle/>
            <a:p>
              <a:pPr>
                <a:lnSpc>
                  <a:spcPct val="114000"/>
                </a:lnSpc>
              </a:pPr>
              <a:r>
                <a:rPr lang="zh-CN" altLang="en-US" sz="3600" b="1" dirty="0">
                  <a:solidFill>
                    <a:schemeClr val="accent2"/>
                  </a:solidFill>
                  <a:latin typeface="Century Gothic" panose="020B0502020202020204" pitchFamily="34" charset="0"/>
                  <a:cs typeface="+mn-ea"/>
                </a:rPr>
                <a:t>实验中出现的问题和修改方法</a:t>
              </a:r>
            </a:p>
          </p:txBody>
        </p:sp>
      </p:grpSp>
      <p:sp>
        <p:nvSpPr>
          <p:cNvPr id="2" name="文本框 1"/>
          <p:cNvSpPr txBox="1"/>
          <p:nvPr/>
        </p:nvSpPr>
        <p:spPr>
          <a:xfrm>
            <a:off x="1336040" y="2433320"/>
            <a:ext cx="10364470" cy="533400"/>
          </a:xfrm>
          <a:prstGeom prst="rect">
            <a:avLst/>
          </a:prstGeom>
          <a:noFill/>
        </p:spPr>
        <p:txBody>
          <a:bodyPr wrap="square" rtlCol="0">
            <a:noAutofit/>
          </a:bodyPr>
          <a:lstStyle/>
          <a:p>
            <a:r>
              <a:rPr lang="zh-CN" altLang="en-US" sz="2400"/>
              <a:t>开始用cv2编写了dataset文件，然后跑train跑了10000步。发现图像加载有问题，经过网络的变换也有问题，尝试解决但是解决不了，于是就换成PIL加载图像</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1386304" y="630486"/>
            <a:ext cx="369967" cy="135524"/>
            <a:chOff x="10132933" y="854814"/>
            <a:chExt cx="369967" cy="135524"/>
          </a:xfrm>
        </p:grpSpPr>
        <p:cxnSp>
          <p:nvCxnSpPr>
            <p:cNvPr id="26" name="直接连接符 25"/>
            <p:cNvCxnSpPr/>
            <p:nvPr/>
          </p:nvCxnSpPr>
          <p:spPr>
            <a:xfrm flipH="1">
              <a:off x="10132933" y="854814"/>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132933" y="922576"/>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32933" y="990338"/>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9959320" y="6318250"/>
            <a:ext cx="1840568" cy="307777"/>
          </a:xfrm>
          <a:prstGeom prst="rect">
            <a:avLst/>
          </a:prstGeom>
        </p:spPr>
        <p:txBody>
          <a:bodyPr wrap="none">
            <a:spAutoFit/>
          </a:bodyPr>
          <a:lstStyle/>
          <a:p>
            <a:r>
              <a:rPr lang="en-US" altLang="zh-CN" sz="1400" i="1" dirty="0">
                <a:solidFill>
                  <a:schemeClr val="bg1"/>
                </a:solidFill>
                <a:latin typeface="Century Gothic" panose="020B0502020202020204" pitchFamily="34" charset="0"/>
                <a:cs typeface="+mn-ea"/>
              </a:rPr>
              <a:t>http://ibaotu.com/</a:t>
            </a:r>
            <a:endParaRPr lang="zh-CN" altLang="en-US" sz="1400" i="1" dirty="0">
              <a:solidFill>
                <a:schemeClr val="bg1"/>
              </a:solidFill>
              <a:latin typeface="Century Gothic" panose="020B0502020202020204" pitchFamily="34" charset="0"/>
              <a:cs typeface="+mn-ea"/>
            </a:endParaRPr>
          </a:p>
        </p:txBody>
      </p:sp>
      <p:grpSp>
        <p:nvGrpSpPr>
          <p:cNvPr id="6" name="组合 5"/>
          <p:cNvGrpSpPr/>
          <p:nvPr/>
        </p:nvGrpSpPr>
        <p:grpSpPr>
          <a:xfrm>
            <a:off x="739775" y="698731"/>
            <a:ext cx="6763385" cy="1325880"/>
            <a:chOff x="2813050" y="2768831"/>
            <a:chExt cx="6763385" cy="1325880"/>
          </a:xfrm>
        </p:grpSpPr>
        <p:grpSp>
          <p:nvGrpSpPr>
            <p:cNvPr id="4" name="组合 3"/>
            <p:cNvGrpSpPr/>
            <p:nvPr/>
          </p:nvGrpSpPr>
          <p:grpSpPr>
            <a:xfrm>
              <a:off x="2813050" y="2797145"/>
              <a:ext cx="1733550" cy="1263709"/>
              <a:chOff x="2800350" y="1776739"/>
              <a:chExt cx="1733550" cy="1263709"/>
            </a:xfrm>
          </p:grpSpPr>
          <p:sp>
            <p:nvSpPr>
              <p:cNvPr id="7" name="剪去单角的矩形 6"/>
              <p:cNvSpPr/>
              <p:nvPr/>
            </p:nvSpPr>
            <p:spPr>
              <a:xfrm rot="10800000">
                <a:off x="2800350" y="1776739"/>
                <a:ext cx="1733550" cy="1263709"/>
              </a:xfrm>
              <a:prstGeom prst="snip1Rect">
                <a:avLst>
                  <a:gd name="adj" fmla="val 50000"/>
                </a:avLst>
              </a:prstGeom>
              <a:solidFill>
                <a:schemeClr val="accent1"/>
              </a:solidFill>
              <a:ln>
                <a:noFill/>
              </a:ln>
              <a:effectLst>
                <a:outerShdw blurRad="2667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32" name="文本框 31"/>
              <p:cNvSpPr txBox="1"/>
              <p:nvPr/>
            </p:nvSpPr>
            <p:spPr>
              <a:xfrm>
                <a:off x="3517423" y="1978181"/>
                <a:ext cx="465455" cy="768350"/>
              </a:xfrm>
              <a:prstGeom prst="rect">
                <a:avLst/>
              </a:prstGeom>
              <a:noFill/>
            </p:spPr>
            <p:txBody>
              <a:bodyPr wrap="none" rtlCol="0">
                <a:spAutoFit/>
                <a:scene3d>
                  <a:camera prst="orthographicFront"/>
                  <a:lightRig rig="threePt" dir="t"/>
                </a:scene3d>
                <a:sp3d contourW="12700"/>
              </a:bodyPr>
              <a:lstStyle/>
              <a:p>
                <a:pPr algn="ctr"/>
                <a:r>
                  <a:rPr lang="en-US" altLang="zh-CN" sz="4400" i="1" dirty="0">
                    <a:solidFill>
                      <a:schemeClr val="bg1"/>
                    </a:solidFill>
                    <a:latin typeface="Century Gothic" panose="020B0502020202020204" pitchFamily="34" charset="0"/>
                    <a:cs typeface="+mn-ea"/>
                  </a:rPr>
                  <a:t>*</a:t>
                </a:r>
              </a:p>
            </p:txBody>
          </p:sp>
        </p:grpSp>
        <p:sp>
          <p:nvSpPr>
            <p:cNvPr id="31" name="文本框 30"/>
            <p:cNvSpPr txBox="1"/>
            <p:nvPr/>
          </p:nvSpPr>
          <p:spPr>
            <a:xfrm>
              <a:off x="4734876" y="3561102"/>
              <a:ext cx="4840924" cy="533400"/>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200" dirty="0">
                <a:solidFill>
                  <a:schemeClr val="accent2"/>
                </a:solidFill>
                <a:latin typeface="+mn-ea"/>
              </a:endParaRPr>
            </a:p>
            <a:p>
              <a:pPr>
                <a:lnSpc>
                  <a:spcPct val="120000"/>
                </a:lnSpc>
              </a:pPr>
              <a:endParaRPr lang="en-US" altLang="zh-CN" sz="1200" dirty="0">
                <a:solidFill>
                  <a:schemeClr val="accent2"/>
                </a:solidFill>
                <a:latin typeface="+mn-ea"/>
              </a:endParaRPr>
            </a:p>
          </p:txBody>
        </p:sp>
        <p:cxnSp>
          <p:nvCxnSpPr>
            <p:cNvPr id="33" name="直接连接符 32"/>
            <p:cNvCxnSpPr/>
            <p:nvPr/>
          </p:nvCxnSpPr>
          <p:spPr>
            <a:xfrm>
              <a:off x="4830127" y="3473033"/>
              <a:ext cx="50437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725035" y="2768831"/>
              <a:ext cx="4851400" cy="1325880"/>
            </a:xfrm>
            <a:prstGeom prst="rect">
              <a:avLst/>
            </a:prstGeom>
            <a:noFill/>
          </p:spPr>
          <p:txBody>
            <a:bodyPr wrap="square" rtlCol="0">
              <a:noAutofit/>
              <a:scene3d>
                <a:camera prst="orthographicFront"/>
                <a:lightRig rig="threePt" dir="t"/>
              </a:scene3d>
              <a:sp3d contourW="12700"/>
            </a:bodyPr>
            <a:lstStyle/>
            <a:p>
              <a:pPr>
                <a:lnSpc>
                  <a:spcPct val="114000"/>
                </a:lnSpc>
              </a:pPr>
              <a:r>
                <a:rPr lang="zh-CN" altLang="en-US" sz="3600" b="1" dirty="0">
                  <a:solidFill>
                    <a:schemeClr val="accent2"/>
                  </a:solidFill>
                  <a:latin typeface="Century Gothic" panose="020B0502020202020204" pitchFamily="34" charset="0"/>
                  <a:cs typeface="+mn-ea"/>
                </a:rPr>
                <a:t>实验所用环境配置说明</a:t>
              </a:r>
            </a:p>
          </p:txBody>
        </p:sp>
      </p:grpSp>
      <p:sp>
        <p:nvSpPr>
          <p:cNvPr id="2" name="文本框 1"/>
          <p:cNvSpPr txBox="1"/>
          <p:nvPr/>
        </p:nvSpPr>
        <p:spPr>
          <a:xfrm>
            <a:off x="1499870" y="2460625"/>
            <a:ext cx="7936865" cy="3538220"/>
          </a:xfrm>
          <a:prstGeom prst="rect">
            <a:avLst/>
          </a:prstGeom>
          <a:noFill/>
        </p:spPr>
        <p:txBody>
          <a:bodyPr wrap="square" rtlCol="0">
            <a:spAutoFit/>
          </a:bodyPr>
          <a:lstStyle/>
          <a:p>
            <a:r>
              <a:rPr lang="zh-CN" altLang="en-US" sz="3200">
                <a:sym typeface="+mn-ea"/>
              </a:rPr>
              <a:t>CUDA 和 cuDNN：用于 GPU 加速的计算</a:t>
            </a:r>
            <a:endParaRPr lang="zh-CN" altLang="en-US" sz="3200"/>
          </a:p>
          <a:p>
            <a:r>
              <a:rPr lang="zh-CN" altLang="en-US" sz="3200">
                <a:sym typeface="+mn-ea"/>
              </a:rPr>
              <a:t>Anaconda：搭建python虚拟环境</a:t>
            </a:r>
            <a:endParaRPr lang="zh-CN" altLang="en-US" sz="3200"/>
          </a:p>
          <a:p>
            <a:r>
              <a:rPr lang="zh-CN" altLang="en-US" sz="3200">
                <a:sym typeface="+mn-ea"/>
              </a:rPr>
              <a:t>PyTorch：基于此深度学习框架进行训练</a:t>
            </a:r>
            <a:endParaRPr lang="zh-CN" altLang="en-US" sz="3200"/>
          </a:p>
          <a:p>
            <a:r>
              <a:rPr lang="zh-CN" altLang="en-US" sz="3200">
                <a:sym typeface="+mn-ea"/>
              </a:rPr>
              <a:t>opencv：加载处理图像数据</a:t>
            </a:r>
            <a:endParaRPr lang="zh-CN" altLang="en-US" sz="3200"/>
          </a:p>
          <a:p>
            <a:r>
              <a:rPr lang="zh-CN" altLang="en-US" sz="3200">
                <a:sym typeface="+mn-ea"/>
              </a:rPr>
              <a:t>tensorflow、tensorboardX：可视化训练过程</a:t>
            </a:r>
            <a:endParaRPr lang="zh-CN" altLang="en-US" sz="3200"/>
          </a:p>
          <a:p>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846" t="3246" b="15626"/>
          <a:stretch>
            <a:fillRect/>
          </a:stretch>
        </p:blipFill>
        <p:spPr>
          <a:xfrm>
            <a:off x="0" y="0"/>
            <a:ext cx="12192000" cy="6858000"/>
          </a:xfrm>
          <a:prstGeom prst="rect">
            <a:avLst/>
          </a:prstGeom>
        </p:spPr>
      </p:pic>
      <p:sp>
        <p:nvSpPr>
          <p:cNvPr id="8" name="矩形 7"/>
          <p:cNvSpPr/>
          <p:nvPr/>
        </p:nvSpPr>
        <p:spPr>
          <a:xfrm>
            <a:off x="0" y="2060295"/>
            <a:ext cx="9067800" cy="2702314"/>
          </a:xfrm>
          <a:prstGeom prst="rect">
            <a:avLst/>
          </a:prstGeom>
          <a:solidFill>
            <a:schemeClr val="bg1"/>
          </a:solidFill>
          <a:ln>
            <a:noFill/>
          </a:ln>
          <a:effectLst>
            <a:outerShdw blurRad="2667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cxnSp>
        <p:nvCxnSpPr>
          <p:cNvPr id="9" name="直接连接符 8"/>
          <p:cNvCxnSpPr/>
          <p:nvPr/>
        </p:nvCxnSpPr>
        <p:spPr>
          <a:xfrm>
            <a:off x="914400" y="3641148"/>
            <a:ext cx="6282474"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1300" y="2444902"/>
            <a:ext cx="8081010" cy="1106805"/>
          </a:xfrm>
          <a:prstGeom prst="rect">
            <a:avLst/>
          </a:prstGeom>
          <a:noFill/>
        </p:spPr>
        <p:txBody>
          <a:bodyPr wrap="none" rtlCol="0">
            <a:spAutoFit/>
            <a:scene3d>
              <a:camera prst="orthographicFront"/>
              <a:lightRig rig="threePt" dir="t"/>
            </a:scene3d>
            <a:sp3d contourW="12700"/>
          </a:bodyPr>
          <a:lstStyle/>
          <a:p>
            <a:pPr algn="ctr"/>
            <a:r>
              <a:rPr lang="zh-CN" altLang="en-US" sz="6600" b="1" spc="300" dirty="0">
                <a:latin typeface="+mn-ea"/>
                <a:cs typeface="+mn-ea"/>
              </a:rPr>
              <a:t>感谢各位老师的观看</a:t>
            </a:r>
          </a:p>
        </p:txBody>
      </p:sp>
      <p:grpSp>
        <p:nvGrpSpPr>
          <p:cNvPr id="11" name="组合 10"/>
          <p:cNvGrpSpPr/>
          <p:nvPr/>
        </p:nvGrpSpPr>
        <p:grpSpPr>
          <a:xfrm>
            <a:off x="8399121" y="1428440"/>
            <a:ext cx="1733550" cy="1263709"/>
            <a:chOff x="7334250" y="2433607"/>
            <a:chExt cx="1733550" cy="1263709"/>
          </a:xfrm>
        </p:grpSpPr>
        <p:sp>
          <p:nvSpPr>
            <p:cNvPr id="12" name="剪去单角的矩形 6"/>
            <p:cNvSpPr/>
            <p:nvPr/>
          </p:nvSpPr>
          <p:spPr>
            <a:xfrm rot="10800000">
              <a:off x="7334250" y="2433607"/>
              <a:ext cx="1733550" cy="1263709"/>
            </a:xfrm>
            <a:prstGeom prst="snip1Rect">
              <a:avLst>
                <a:gd name="adj" fmla="val 50000"/>
              </a:avLst>
            </a:prstGeom>
            <a:solidFill>
              <a:schemeClr val="accent1"/>
            </a:solidFill>
            <a:ln>
              <a:noFill/>
            </a:ln>
            <a:effectLst>
              <a:outerShdw blurRad="2667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endParaRPr>
            </a:p>
          </p:txBody>
        </p:sp>
        <p:sp>
          <p:nvSpPr>
            <p:cNvPr id="13" name="文本框 12"/>
            <p:cNvSpPr txBox="1"/>
            <p:nvPr/>
          </p:nvSpPr>
          <p:spPr>
            <a:xfrm>
              <a:off x="8129110" y="2635049"/>
              <a:ext cx="309880" cy="768350"/>
            </a:xfrm>
            <a:prstGeom prst="rect">
              <a:avLst/>
            </a:prstGeom>
            <a:noFill/>
          </p:spPr>
          <p:txBody>
            <a:bodyPr wrap="none" rtlCol="0">
              <a:spAutoFit/>
              <a:scene3d>
                <a:camera prst="orthographicFront"/>
                <a:lightRig rig="threePt" dir="t"/>
              </a:scene3d>
              <a:sp3d contourW="12700"/>
            </a:bodyPr>
            <a:lstStyle/>
            <a:p>
              <a:pPr algn="ctr"/>
              <a:endParaRPr lang="zh-CN" altLang="en-US" sz="4400" i="1" dirty="0">
                <a:solidFill>
                  <a:schemeClr val="bg1"/>
                </a:solidFill>
                <a:latin typeface="Century Gothic" panose="020B0502020202020204" pitchFamily="34" charset="0"/>
                <a:cs typeface="+mn-ea"/>
              </a:endParaRPr>
            </a:p>
          </p:txBody>
        </p:sp>
      </p:grpSp>
      <p:sp>
        <p:nvSpPr>
          <p:cNvPr id="14" name="文本框 13"/>
          <p:cNvSpPr txBox="1"/>
          <p:nvPr/>
        </p:nvSpPr>
        <p:spPr>
          <a:xfrm>
            <a:off x="874713" y="3691564"/>
            <a:ext cx="6154971" cy="33655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400" i="1" dirty="0">
                <a:solidFill>
                  <a:schemeClr val="tx1">
                    <a:lumMod val="95000"/>
                    <a:lumOff val="5000"/>
                  </a:schemeClr>
                </a:solidFill>
                <a:latin typeface="Century Gothic" panose="020B0502020202020204" pitchFamily="34" charset="0"/>
                <a:cs typeface="+mn-ea"/>
              </a:rPr>
              <a:t>T</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ppt_y</p:attrName>
                                        </p:attrNameLst>
                                      </p:cBhvr>
                                      <p:tavLst>
                                        <p:tav tm="0">
                                          <p:val>
                                            <p:strVal val="#ppt_y+#ppt_h*1.125000"/>
                                          </p:val>
                                        </p:tav>
                                        <p:tav tm="100000">
                                          <p:val>
                                            <p:strVal val="#ppt_y"/>
                                          </p:val>
                                        </p:tav>
                                      </p:tavLst>
                                    </p:anim>
                                    <p:animEffect transition="in" filter="wipe(up)">
                                      <p:cBhvr>
                                        <p:cTn id="23" dur="500"/>
                                        <p:tgtEl>
                                          <p:spTgt spid="10"/>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ppt_y</p:attrName>
                                        </p:attrNameLst>
                                      </p:cBhvr>
                                      <p:tavLst>
                                        <p:tav tm="0">
                                          <p:val>
                                            <p:strVal val="#ppt_y-#ppt_h*1.125000"/>
                                          </p:val>
                                        </p:tav>
                                        <p:tav tm="100000">
                                          <p:val>
                                            <p:strVal val="#ppt_y"/>
                                          </p:val>
                                        </p:tav>
                                      </p:tavLst>
                                    </p:anim>
                                    <p:animEffect transition="in" filter="wipe(dow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1386304" y="630486"/>
            <a:ext cx="369967" cy="135524"/>
            <a:chOff x="10132933" y="854814"/>
            <a:chExt cx="369967" cy="135524"/>
          </a:xfrm>
        </p:grpSpPr>
        <p:cxnSp>
          <p:nvCxnSpPr>
            <p:cNvPr id="26" name="直接连接符 25"/>
            <p:cNvCxnSpPr/>
            <p:nvPr/>
          </p:nvCxnSpPr>
          <p:spPr>
            <a:xfrm flipH="1">
              <a:off x="10132933" y="854814"/>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132933" y="922576"/>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32933" y="990338"/>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9959320" y="6318250"/>
            <a:ext cx="1840568" cy="307777"/>
          </a:xfrm>
          <a:prstGeom prst="rect">
            <a:avLst/>
          </a:prstGeom>
        </p:spPr>
        <p:txBody>
          <a:bodyPr wrap="none">
            <a:spAutoFit/>
          </a:bodyPr>
          <a:lstStyle/>
          <a:p>
            <a:r>
              <a:rPr lang="en-US" altLang="zh-CN" sz="1400" i="1" dirty="0">
                <a:solidFill>
                  <a:schemeClr val="bg1"/>
                </a:solidFill>
                <a:latin typeface="Century Gothic" panose="020B0502020202020204" pitchFamily="34" charset="0"/>
                <a:cs typeface="+mn-ea"/>
              </a:rPr>
              <a:t>http://ibaotu.com/</a:t>
            </a:r>
            <a:endParaRPr lang="zh-CN" altLang="en-US" sz="1400" i="1" dirty="0">
              <a:solidFill>
                <a:schemeClr val="bg1"/>
              </a:solidFill>
              <a:latin typeface="Century Gothic" panose="020B0502020202020204" pitchFamily="34" charset="0"/>
              <a:cs typeface="+mn-ea"/>
            </a:endParaRPr>
          </a:p>
        </p:txBody>
      </p:sp>
      <p:grpSp>
        <p:nvGrpSpPr>
          <p:cNvPr id="6" name="组合 5"/>
          <p:cNvGrpSpPr/>
          <p:nvPr/>
        </p:nvGrpSpPr>
        <p:grpSpPr>
          <a:xfrm>
            <a:off x="2813050" y="1321666"/>
            <a:ext cx="6817995" cy="3853180"/>
            <a:chOff x="2813050" y="1321666"/>
            <a:chExt cx="6817995" cy="3853180"/>
          </a:xfrm>
        </p:grpSpPr>
        <p:grpSp>
          <p:nvGrpSpPr>
            <p:cNvPr id="4" name="组合 3"/>
            <p:cNvGrpSpPr/>
            <p:nvPr/>
          </p:nvGrpSpPr>
          <p:grpSpPr>
            <a:xfrm>
              <a:off x="2813050" y="2797145"/>
              <a:ext cx="1733550" cy="1263709"/>
              <a:chOff x="2800350" y="1776739"/>
              <a:chExt cx="1733550" cy="1263709"/>
            </a:xfrm>
          </p:grpSpPr>
          <p:sp>
            <p:nvSpPr>
              <p:cNvPr id="7" name="剪去单角的矩形 6"/>
              <p:cNvSpPr/>
              <p:nvPr/>
            </p:nvSpPr>
            <p:spPr>
              <a:xfrm rot="10800000">
                <a:off x="2800350" y="1776739"/>
                <a:ext cx="1733550" cy="1263709"/>
              </a:xfrm>
              <a:prstGeom prst="snip1Rect">
                <a:avLst>
                  <a:gd name="adj" fmla="val 50000"/>
                </a:avLst>
              </a:prstGeom>
              <a:solidFill>
                <a:schemeClr val="accent1"/>
              </a:solidFill>
              <a:ln>
                <a:noFill/>
              </a:ln>
              <a:effectLst>
                <a:outerShdw blurRad="2667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32" name="文本框 31"/>
              <p:cNvSpPr txBox="1"/>
              <p:nvPr/>
            </p:nvSpPr>
            <p:spPr>
              <a:xfrm>
                <a:off x="3345232" y="1978181"/>
                <a:ext cx="809837" cy="769441"/>
              </a:xfrm>
              <a:prstGeom prst="rect">
                <a:avLst/>
              </a:prstGeom>
              <a:noFill/>
            </p:spPr>
            <p:txBody>
              <a:bodyPr wrap="none" rtlCol="0">
                <a:spAutoFit/>
                <a:scene3d>
                  <a:camera prst="orthographicFront"/>
                  <a:lightRig rig="threePt" dir="t"/>
                </a:scene3d>
                <a:sp3d contourW="12700"/>
              </a:bodyPr>
              <a:lstStyle/>
              <a:p>
                <a:pPr algn="ctr"/>
                <a:r>
                  <a:rPr lang="en-US" altLang="zh-CN" sz="4400" i="1" dirty="0">
                    <a:solidFill>
                      <a:schemeClr val="bg1"/>
                    </a:solidFill>
                    <a:latin typeface="Century Gothic" panose="020B0502020202020204" pitchFamily="34" charset="0"/>
                    <a:cs typeface="+mn-ea"/>
                  </a:rPr>
                  <a:t>01</a:t>
                </a:r>
                <a:endParaRPr lang="zh-CN" altLang="en-US" sz="4400" i="1" dirty="0">
                  <a:solidFill>
                    <a:schemeClr val="bg1"/>
                  </a:solidFill>
                  <a:latin typeface="Century Gothic" panose="020B0502020202020204" pitchFamily="34" charset="0"/>
                  <a:cs typeface="+mn-ea"/>
                </a:endParaRPr>
              </a:p>
            </p:txBody>
          </p:sp>
        </p:grpSp>
        <p:cxnSp>
          <p:nvCxnSpPr>
            <p:cNvPr id="33" name="直接连接符 32"/>
            <p:cNvCxnSpPr/>
            <p:nvPr/>
          </p:nvCxnSpPr>
          <p:spPr>
            <a:xfrm>
              <a:off x="4830127" y="3473033"/>
              <a:ext cx="50437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725035" y="1321666"/>
              <a:ext cx="4906010" cy="3853180"/>
            </a:xfrm>
            <a:prstGeom prst="rect">
              <a:avLst/>
            </a:prstGeom>
            <a:noFill/>
          </p:spPr>
          <p:txBody>
            <a:bodyPr wrap="square" rtlCol="0">
              <a:noAutofit/>
              <a:scene3d>
                <a:camera prst="orthographicFront"/>
                <a:lightRig rig="threePt" dir="t"/>
              </a:scene3d>
              <a:sp3d contourW="12700"/>
            </a:bodyPr>
            <a:lstStyle/>
            <a:p>
              <a:pPr algn="ctr">
                <a:lnSpc>
                  <a:spcPct val="394000"/>
                </a:lnSpc>
              </a:pPr>
              <a:r>
                <a:rPr lang="zh-CN" altLang="en-US" sz="4400" b="1" dirty="0">
                  <a:solidFill>
                    <a:schemeClr val="accent2"/>
                  </a:solidFill>
                  <a:latin typeface="Century Gothic" panose="020B0502020202020204" pitchFamily="34" charset="0"/>
                  <a:cs typeface="+mn-ea"/>
                </a:rPr>
                <a:t>项目设计背景</a:t>
              </a: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985520" y="588645"/>
            <a:ext cx="4064000" cy="368300"/>
          </a:xfrm>
          <a:prstGeom prst="rect">
            <a:avLst/>
          </a:prstGeom>
          <a:solidFill>
            <a:schemeClr val="bg1"/>
          </a:solidFill>
        </p:spPr>
        <p:txBody>
          <a:bodyPr wrap="square" rtlCol="0">
            <a:spAutoFit/>
          </a:bodyPr>
          <a:lstStyle/>
          <a:p>
            <a:endParaRPr lang="zh-CN" altLang="en-US">
              <a:solidFill>
                <a:schemeClr val="bg1"/>
              </a:solidFill>
            </a:endParaRPr>
          </a:p>
        </p:txBody>
      </p:sp>
      <p:grpSp>
        <p:nvGrpSpPr>
          <p:cNvPr id="8" name="组合 7"/>
          <p:cNvGrpSpPr/>
          <p:nvPr/>
        </p:nvGrpSpPr>
        <p:grpSpPr>
          <a:xfrm>
            <a:off x="144948" y="1481559"/>
            <a:ext cx="3571234" cy="4762708"/>
            <a:chOff x="4976828" y="2839546"/>
            <a:chExt cx="2201356" cy="3366702"/>
          </a:xfrm>
        </p:grpSpPr>
        <p:grpSp>
          <p:nvGrpSpPr>
            <p:cNvPr id="9" name="组合 8"/>
            <p:cNvGrpSpPr/>
            <p:nvPr/>
          </p:nvGrpSpPr>
          <p:grpSpPr>
            <a:xfrm>
              <a:off x="4976828" y="2839546"/>
              <a:ext cx="2201356" cy="3083837"/>
              <a:chOff x="5052698" y="2660650"/>
              <a:chExt cx="1883405" cy="2638425"/>
            </a:xfrm>
          </p:grpSpPr>
          <p:sp>
            <p:nvSpPr>
              <p:cNvPr id="11" name="MH_Other_1"/>
              <p:cNvSpPr/>
              <p:nvPr>
                <p:custDataLst>
                  <p:tags r:id="rId1"/>
                </p:custDataLst>
              </p:nvPr>
            </p:nvSpPr>
            <p:spPr bwMode="auto">
              <a:xfrm>
                <a:off x="5375275" y="2881314"/>
                <a:ext cx="1238250" cy="1768475"/>
              </a:xfrm>
              <a:custGeom>
                <a:avLst/>
                <a:gdLst>
                  <a:gd name="T0" fmla="*/ 2147483646 w 585788"/>
                  <a:gd name="T1" fmla="*/ 0 h 835990"/>
                  <a:gd name="T2" fmla="*/ 2147483646 w 585788"/>
                  <a:gd name="T3" fmla="*/ 2147483646 h 835990"/>
                  <a:gd name="T4" fmla="*/ 2147483646 w 585788"/>
                  <a:gd name="T5" fmla="*/ 2147483646 h 835990"/>
                  <a:gd name="T6" fmla="*/ 2147483646 w 585788"/>
                  <a:gd name="T7" fmla="*/ 2147483646 h 835990"/>
                  <a:gd name="T8" fmla="*/ 2147483646 w 585788"/>
                  <a:gd name="T9" fmla="*/ 2147483646 h 835990"/>
                  <a:gd name="T10" fmla="*/ 2147483646 w 585788"/>
                  <a:gd name="T11" fmla="*/ 2147483646 h 835990"/>
                  <a:gd name="T12" fmla="*/ 2147483646 w 585788"/>
                  <a:gd name="T13" fmla="*/ 2147483646 h 835990"/>
                  <a:gd name="T14" fmla="*/ 2147483646 w 585788"/>
                  <a:gd name="T15" fmla="*/ 2147483646 h 835990"/>
                  <a:gd name="T16" fmla="*/ 2147483646 w 585788"/>
                  <a:gd name="T17" fmla="*/ 2147483646 h 835990"/>
                  <a:gd name="T18" fmla="*/ 2147483646 w 585788"/>
                  <a:gd name="T19" fmla="*/ 2147483646 h 835990"/>
                  <a:gd name="T20" fmla="*/ 2147483646 w 585788"/>
                  <a:gd name="T21" fmla="*/ 2147483646 h 835990"/>
                  <a:gd name="T22" fmla="*/ 2147483646 w 585788"/>
                  <a:gd name="T23" fmla="*/ 2147483646 h 835990"/>
                  <a:gd name="T24" fmla="*/ 2147483646 w 585788"/>
                  <a:gd name="T25" fmla="*/ 2147483646 h 835990"/>
                  <a:gd name="T26" fmla="*/ 2147483646 w 585788"/>
                  <a:gd name="T27" fmla="*/ 2147483646 h 835990"/>
                  <a:gd name="T28" fmla="*/ 2147483646 w 585788"/>
                  <a:gd name="T29" fmla="*/ 2147483646 h 835990"/>
                  <a:gd name="T30" fmla="*/ 2147483646 w 585788"/>
                  <a:gd name="T31" fmla="*/ 2147483646 h 835990"/>
                  <a:gd name="T32" fmla="*/ 2147483646 w 585788"/>
                  <a:gd name="T33" fmla="*/ 2147483646 h 835990"/>
                  <a:gd name="T34" fmla="*/ 2147483646 w 585788"/>
                  <a:gd name="T35" fmla="*/ 2147483646 h 835990"/>
                  <a:gd name="T36" fmla="*/ 2147483646 w 585788"/>
                  <a:gd name="T37" fmla="*/ 2147483646 h 835990"/>
                  <a:gd name="T38" fmla="*/ 2147483646 w 585788"/>
                  <a:gd name="T39" fmla="*/ 2147483646 h 835990"/>
                  <a:gd name="T40" fmla="*/ 0 w 585788"/>
                  <a:gd name="T41" fmla="*/ 2147483646 h 835990"/>
                  <a:gd name="T42" fmla="*/ 2147483646 w 585788"/>
                  <a:gd name="T43" fmla="*/ 0 h 8359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5788" h="835990">
                    <a:moveTo>
                      <a:pt x="292894" y="0"/>
                    </a:moveTo>
                    <a:cubicBezTo>
                      <a:pt x="454655" y="0"/>
                      <a:pt x="585788" y="130355"/>
                      <a:pt x="585788" y="291155"/>
                    </a:cubicBezTo>
                    <a:cubicBezTo>
                      <a:pt x="585788" y="351455"/>
                      <a:pt x="567348" y="407474"/>
                      <a:pt x="535766" y="453942"/>
                    </a:cubicBezTo>
                    <a:lnTo>
                      <a:pt x="500905" y="495944"/>
                    </a:lnTo>
                    <a:lnTo>
                      <a:pt x="482733" y="523214"/>
                    </a:lnTo>
                    <a:lnTo>
                      <a:pt x="458325" y="566455"/>
                    </a:lnTo>
                    <a:lnTo>
                      <a:pt x="440697" y="615462"/>
                    </a:lnTo>
                    <a:lnTo>
                      <a:pt x="429849" y="675999"/>
                    </a:lnTo>
                    <a:lnTo>
                      <a:pt x="429849" y="775453"/>
                    </a:lnTo>
                    <a:lnTo>
                      <a:pt x="423069" y="824459"/>
                    </a:lnTo>
                    <a:lnTo>
                      <a:pt x="408153" y="835990"/>
                    </a:lnTo>
                    <a:lnTo>
                      <a:pt x="184415" y="835990"/>
                    </a:lnTo>
                    <a:lnTo>
                      <a:pt x="162719" y="815811"/>
                    </a:lnTo>
                    <a:lnTo>
                      <a:pt x="160007" y="771129"/>
                    </a:lnTo>
                    <a:lnTo>
                      <a:pt x="155939" y="675999"/>
                    </a:lnTo>
                    <a:lnTo>
                      <a:pt x="145091" y="615462"/>
                    </a:lnTo>
                    <a:lnTo>
                      <a:pt x="124752" y="554924"/>
                    </a:lnTo>
                    <a:lnTo>
                      <a:pt x="88140" y="503035"/>
                    </a:lnTo>
                    <a:lnTo>
                      <a:pt x="71036" y="479261"/>
                    </a:lnTo>
                    <a:lnTo>
                      <a:pt x="50022" y="453942"/>
                    </a:lnTo>
                    <a:cubicBezTo>
                      <a:pt x="18440" y="407474"/>
                      <a:pt x="0" y="351455"/>
                      <a:pt x="0" y="291155"/>
                    </a:cubicBezTo>
                    <a:cubicBezTo>
                      <a:pt x="0" y="130355"/>
                      <a:pt x="131133" y="0"/>
                      <a:pt x="292894" y="0"/>
                    </a:cubicBezTo>
                    <a:close/>
                  </a:path>
                </a:pathLst>
              </a:custGeom>
              <a:solidFill>
                <a:schemeClr val="accent1">
                  <a:lumMod val="100000"/>
                </a:schemeClr>
              </a:solidFill>
              <a:ln w="9525">
                <a:solidFill>
                  <a:srgbClr val="000000"/>
                </a:solidFill>
                <a:round/>
              </a:ln>
            </p:spPr>
            <p:txBody>
              <a:bodyPr anchor="ctr"/>
              <a:lstStyle/>
              <a:p>
                <a:endParaRPr lang="zh-CN" altLang="en-US" sz="1400">
                  <a:latin typeface="+mn-ea"/>
                  <a:cs typeface="+mn-ea"/>
                </a:endParaRPr>
              </a:p>
            </p:txBody>
          </p:sp>
          <p:sp>
            <p:nvSpPr>
              <p:cNvPr id="12" name="MH_Other_2"/>
              <p:cNvSpPr>
                <a:spLocks noChangeArrowheads="1"/>
              </p:cNvSpPr>
              <p:nvPr>
                <p:custDataLst>
                  <p:tags r:id="rId2"/>
                </p:custDataLst>
              </p:nvPr>
            </p:nvSpPr>
            <p:spPr bwMode="auto">
              <a:xfrm>
                <a:off x="5411789" y="2916239"/>
                <a:ext cx="1165225" cy="1709737"/>
              </a:xfrm>
              <a:custGeom>
                <a:avLst/>
                <a:gdLst>
                  <a:gd name="connsiteX0" fmla="*/ 275266 w 550532"/>
                  <a:gd name="connsiteY0" fmla="*/ 0 h 808604"/>
                  <a:gd name="connsiteX1" fmla="*/ 550532 w 550532"/>
                  <a:gd name="connsiteY1" fmla="*/ 273138 h 808604"/>
                  <a:gd name="connsiteX2" fmla="*/ 503521 w 550532"/>
                  <a:gd name="connsiteY2" fmla="*/ 425852 h 808604"/>
                  <a:gd name="connsiteX3" fmla="*/ 488921 w 550532"/>
                  <a:gd name="connsiteY3" fmla="*/ 443411 h 808604"/>
                  <a:gd name="connsiteX4" fmla="*/ 429848 w 550532"/>
                  <a:gd name="connsiteY4" fmla="*/ 534745 h 808604"/>
                  <a:gd name="connsiteX5" fmla="*/ 414932 w 550532"/>
                  <a:gd name="connsiteY5" fmla="*/ 575103 h 808604"/>
                  <a:gd name="connsiteX6" fmla="*/ 401372 w 550532"/>
                  <a:gd name="connsiteY6" fmla="*/ 615461 h 808604"/>
                  <a:gd name="connsiteX7" fmla="*/ 397304 w 550532"/>
                  <a:gd name="connsiteY7" fmla="*/ 660144 h 808604"/>
                  <a:gd name="connsiteX8" fmla="*/ 394592 w 550532"/>
                  <a:gd name="connsiteY8" fmla="*/ 703384 h 808604"/>
                  <a:gd name="connsiteX9" fmla="*/ 394592 w 550532"/>
                  <a:gd name="connsiteY9" fmla="*/ 772570 h 808604"/>
                  <a:gd name="connsiteX10" fmla="*/ 386456 w 550532"/>
                  <a:gd name="connsiteY10" fmla="*/ 799956 h 808604"/>
                  <a:gd name="connsiteX11" fmla="*/ 379676 w 550532"/>
                  <a:gd name="connsiteY11" fmla="*/ 808604 h 808604"/>
                  <a:gd name="connsiteX12" fmla="*/ 173566 w 550532"/>
                  <a:gd name="connsiteY12" fmla="*/ 808604 h 808604"/>
                  <a:gd name="connsiteX13" fmla="*/ 164074 w 550532"/>
                  <a:gd name="connsiteY13" fmla="*/ 799956 h 808604"/>
                  <a:gd name="connsiteX14" fmla="*/ 160006 w 550532"/>
                  <a:gd name="connsiteY14" fmla="*/ 795632 h 808604"/>
                  <a:gd name="connsiteX15" fmla="*/ 160006 w 550532"/>
                  <a:gd name="connsiteY15" fmla="*/ 687529 h 808604"/>
                  <a:gd name="connsiteX16" fmla="*/ 149158 w 550532"/>
                  <a:gd name="connsiteY16" fmla="*/ 622668 h 808604"/>
                  <a:gd name="connsiteX17" fmla="*/ 138310 w 550532"/>
                  <a:gd name="connsiteY17" fmla="*/ 579427 h 808604"/>
                  <a:gd name="connsiteX18" fmla="*/ 113903 w 550532"/>
                  <a:gd name="connsiteY18" fmla="*/ 523214 h 808604"/>
                  <a:gd name="connsiteX19" fmla="*/ 61638 w 550532"/>
                  <a:gd name="connsiteY19" fmla="*/ 443443 h 808604"/>
                  <a:gd name="connsiteX20" fmla="*/ 47011 w 550532"/>
                  <a:gd name="connsiteY20" fmla="*/ 425852 h 808604"/>
                  <a:gd name="connsiteX21" fmla="*/ 0 w 550532"/>
                  <a:gd name="connsiteY21" fmla="*/ 273138 h 808604"/>
                  <a:gd name="connsiteX22" fmla="*/ 275266 w 550532"/>
                  <a:gd name="connsiteY22" fmla="*/ 0 h 80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0532" h="808604">
                    <a:moveTo>
                      <a:pt x="275266" y="0"/>
                    </a:moveTo>
                    <a:cubicBezTo>
                      <a:pt x="427291" y="0"/>
                      <a:pt x="550532" y="122288"/>
                      <a:pt x="550532" y="273138"/>
                    </a:cubicBezTo>
                    <a:cubicBezTo>
                      <a:pt x="550532" y="329707"/>
                      <a:pt x="533201" y="382259"/>
                      <a:pt x="503521" y="425852"/>
                    </a:cubicBezTo>
                    <a:lnTo>
                      <a:pt x="488921" y="443411"/>
                    </a:lnTo>
                    <a:lnTo>
                      <a:pt x="429848" y="534745"/>
                    </a:lnTo>
                    <a:lnTo>
                      <a:pt x="414932" y="575103"/>
                    </a:lnTo>
                    <a:lnTo>
                      <a:pt x="401372" y="615461"/>
                    </a:lnTo>
                    <a:lnTo>
                      <a:pt x="397304" y="660144"/>
                    </a:lnTo>
                    <a:lnTo>
                      <a:pt x="394592" y="703384"/>
                    </a:lnTo>
                    <a:lnTo>
                      <a:pt x="394592" y="772570"/>
                    </a:lnTo>
                    <a:lnTo>
                      <a:pt x="386456" y="799956"/>
                    </a:lnTo>
                    <a:lnTo>
                      <a:pt x="379676" y="808604"/>
                    </a:lnTo>
                    <a:lnTo>
                      <a:pt x="173566" y="808604"/>
                    </a:lnTo>
                    <a:lnTo>
                      <a:pt x="164074" y="799956"/>
                    </a:lnTo>
                    <a:lnTo>
                      <a:pt x="160006" y="795632"/>
                    </a:lnTo>
                    <a:lnTo>
                      <a:pt x="160006" y="687529"/>
                    </a:lnTo>
                    <a:lnTo>
                      <a:pt x="149158" y="622668"/>
                    </a:lnTo>
                    <a:lnTo>
                      <a:pt x="138310" y="579427"/>
                    </a:lnTo>
                    <a:lnTo>
                      <a:pt x="113903" y="523214"/>
                    </a:lnTo>
                    <a:lnTo>
                      <a:pt x="61638" y="443443"/>
                    </a:lnTo>
                    <a:lnTo>
                      <a:pt x="47011" y="425852"/>
                    </a:lnTo>
                    <a:cubicBezTo>
                      <a:pt x="17331" y="382259"/>
                      <a:pt x="0" y="329707"/>
                      <a:pt x="0" y="273138"/>
                    </a:cubicBezTo>
                    <a:cubicBezTo>
                      <a:pt x="0" y="122288"/>
                      <a:pt x="123241" y="0"/>
                      <a:pt x="275266" y="0"/>
                    </a:cubicBezTo>
                    <a:close/>
                  </a:path>
                </a:pathLst>
              </a:custGeom>
              <a:solidFill>
                <a:schemeClr val="accent2">
                  <a:lumMod val="100000"/>
                </a:schemeClr>
              </a:solidFill>
              <a:ln>
                <a:solidFill>
                  <a:schemeClr val="accent1">
                    <a:lumMod val="100000"/>
                  </a:schemeClr>
                </a:solidFill>
              </a:ln>
              <a:effectLst/>
            </p:spPr>
            <p:txBody>
              <a:bodyPr anchor="ctr"/>
              <a:lstStyle>
                <a:lvl1pPr algn="r">
                  <a:defRPr kumimoji="1" sz="2400">
                    <a:solidFill>
                      <a:schemeClr val="tx1"/>
                    </a:solidFill>
                    <a:latin typeface="Times New Roman" panose="02020503050405090304" pitchFamily="18" charset="0"/>
                    <a:ea typeface="宋体" pitchFamily="2" charset="-122"/>
                  </a:defRPr>
                </a:lvl1pPr>
                <a:lvl2pPr marL="742950" indent="-285750" algn="r">
                  <a:defRPr kumimoji="1" sz="2400">
                    <a:solidFill>
                      <a:schemeClr val="tx1"/>
                    </a:solidFill>
                    <a:latin typeface="Times New Roman" panose="02020503050405090304" pitchFamily="18" charset="0"/>
                    <a:ea typeface="宋体" pitchFamily="2" charset="-122"/>
                  </a:defRPr>
                </a:lvl2pPr>
                <a:lvl3pPr marL="1143000" indent="-228600" algn="r">
                  <a:defRPr kumimoji="1" sz="2400">
                    <a:solidFill>
                      <a:schemeClr val="tx1"/>
                    </a:solidFill>
                    <a:latin typeface="Times New Roman" panose="02020503050405090304" pitchFamily="18" charset="0"/>
                    <a:ea typeface="宋体" pitchFamily="2" charset="-122"/>
                  </a:defRPr>
                </a:lvl3pPr>
                <a:lvl4pPr marL="1600200" indent="-228600" algn="r">
                  <a:defRPr kumimoji="1" sz="2400">
                    <a:solidFill>
                      <a:schemeClr val="tx1"/>
                    </a:solidFill>
                    <a:latin typeface="Times New Roman" panose="02020503050405090304" pitchFamily="18" charset="0"/>
                    <a:ea typeface="宋体" pitchFamily="2" charset="-122"/>
                  </a:defRPr>
                </a:lvl4pPr>
                <a:lvl5pPr marL="2057400" indent="-228600" algn="r">
                  <a:defRPr kumimoji="1" sz="2400">
                    <a:solidFill>
                      <a:schemeClr val="tx1"/>
                    </a:solidFill>
                    <a:latin typeface="Times New Roman" panose="02020503050405090304" pitchFamily="18" charset="0"/>
                    <a:ea typeface="宋体" pitchFamily="2" charset="-122"/>
                  </a:defRPr>
                </a:lvl5pPr>
                <a:lvl6pPr marL="2514600" indent="-228600" algn="r" eaLnBrk="0" fontAlgn="base" hangingPunct="0">
                  <a:spcBef>
                    <a:spcPct val="0"/>
                  </a:spcBef>
                  <a:spcAft>
                    <a:spcPct val="0"/>
                  </a:spcAft>
                  <a:defRPr kumimoji="1" sz="2400">
                    <a:solidFill>
                      <a:schemeClr val="tx1"/>
                    </a:solidFill>
                    <a:latin typeface="Times New Roman" panose="02020503050405090304" pitchFamily="18" charset="0"/>
                    <a:ea typeface="宋体" pitchFamily="2" charset="-122"/>
                  </a:defRPr>
                </a:lvl6pPr>
                <a:lvl7pPr marL="2971800" indent="-228600" algn="r" eaLnBrk="0" fontAlgn="base" hangingPunct="0">
                  <a:spcBef>
                    <a:spcPct val="0"/>
                  </a:spcBef>
                  <a:spcAft>
                    <a:spcPct val="0"/>
                  </a:spcAft>
                  <a:defRPr kumimoji="1" sz="2400">
                    <a:solidFill>
                      <a:schemeClr val="tx1"/>
                    </a:solidFill>
                    <a:latin typeface="Times New Roman" panose="02020503050405090304" pitchFamily="18" charset="0"/>
                    <a:ea typeface="宋体" pitchFamily="2" charset="-122"/>
                  </a:defRPr>
                </a:lvl7pPr>
                <a:lvl8pPr marL="3429000" indent="-228600" algn="r" eaLnBrk="0" fontAlgn="base" hangingPunct="0">
                  <a:spcBef>
                    <a:spcPct val="0"/>
                  </a:spcBef>
                  <a:spcAft>
                    <a:spcPct val="0"/>
                  </a:spcAft>
                  <a:defRPr kumimoji="1" sz="2400">
                    <a:solidFill>
                      <a:schemeClr val="tx1"/>
                    </a:solidFill>
                    <a:latin typeface="Times New Roman" panose="02020503050405090304" pitchFamily="18" charset="0"/>
                    <a:ea typeface="宋体" pitchFamily="2" charset="-122"/>
                  </a:defRPr>
                </a:lvl8pPr>
                <a:lvl9pPr marL="3886200" indent="-228600" algn="r" eaLnBrk="0" fontAlgn="base" hangingPunct="0">
                  <a:spcBef>
                    <a:spcPct val="0"/>
                  </a:spcBef>
                  <a:spcAft>
                    <a:spcPct val="0"/>
                  </a:spcAft>
                  <a:defRPr kumimoji="1" sz="2400">
                    <a:solidFill>
                      <a:schemeClr val="tx1"/>
                    </a:solidFill>
                    <a:latin typeface="Times New Roman" panose="02020503050405090304" pitchFamily="18" charset="0"/>
                    <a:ea typeface="宋体" pitchFamily="2" charset="-122"/>
                  </a:defRPr>
                </a:lvl9pPr>
              </a:lstStyle>
              <a:p>
                <a:pPr>
                  <a:defRPr/>
                </a:pPr>
                <a:endParaRPr lang="zh-CN" altLang="en-US" sz="1800">
                  <a:latin typeface="+mn-ea"/>
                  <a:ea typeface="+mn-ea"/>
                  <a:cs typeface="+mn-ea"/>
                </a:endParaRPr>
              </a:p>
            </p:txBody>
          </p:sp>
          <p:sp>
            <p:nvSpPr>
              <p:cNvPr id="13" name="MH_Other_3"/>
              <p:cNvSpPr/>
              <p:nvPr>
                <p:custDataLst>
                  <p:tags r:id="rId3"/>
                </p:custDataLst>
              </p:nvPr>
            </p:nvSpPr>
            <p:spPr bwMode="auto">
              <a:xfrm>
                <a:off x="5495925" y="2976564"/>
                <a:ext cx="996950" cy="1597025"/>
              </a:xfrm>
              <a:custGeom>
                <a:avLst/>
                <a:gdLst>
                  <a:gd name="T0" fmla="*/ 183260 w 997836"/>
                  <a:gd name="T1" fmla="*/ 100504 h 1597088"/>
                  <a:gd name="T2" fmla="*/ 118413 w 997836"/>
                  <a:gd name="T3" fmla="*/ 219276 h 1597088"/>
                  <a:gd name="T4" fmla="*/ 73304 w 997836"/>
                  <a:gd name="T5" fmla="*/ 365480 h 1597088"/>
                  <a:gd name="T6" fmla="*/ 73304 w 997836"/>
                  <a:gd name="T7" fmla="*/ 432476 h 1597088"/>
                  <a:gd name="T8" fmla="*/ 73304 w 997836"/>
                  <a:gd name="T9" fmla="*/ 499472 h 1597088"/>
                  <a:gd name="T10" fmla="*/ 73304 w 997836"/>
                  <a:gd name="T11" fmla="*/ 569536 h 1597088"/>
                  <a:gd name="T12" fmla="*/ 87399 w 997836"/>
                  <a:gd name="T13" fmla="*/ 645676 h 1597088"/>
                  <a:gd name="T14" fmla="*/ 132511 w 997836"/>
                  <a:gd name="T15" fmla="*/ 746180 h 1597088"/>
                  <a:gd name="T16" fmla="*/ 183260 w 997836"/>
                  <a:gd name="T17" fmla="*/ 840588 h 1597088"/>
                  <a:gd name="T18" fmla="*/ 228370 w 997836"/>
                  <a:gd name="T19" fmla="*/ 941092 h 1597088"/>
                  <a:gd name="T20" fmla="*/ 279118 w 997836"/>
                  <a:gd name="T21" fmla="*/ 1044644 h 1597088"/>
                  <a:gd name="T22" fmla="*/ 301673 w 997836"/>
                  <a:gd name="T23" fmla="*/ 1212144 h 1597088"/>
                  <a:gd name="T24" fmla="*/ 310129 w 997836"/>
                  <a:gd name="T25" fmla="*/ 1382692 h 1597088"/>
                  <a:gd name="T26" fmla="*/ 287575 w 997836"/>
                  <a:gd name="T27" fmla="*/ 1263920 h 1597088"/>
                  <a:gd name="T28" fmla="*/ 265020 w 997836"/>
                  <a:gd name="T29" fmla="*/ 1145148 h 1597088"/>
                  <a:gd name="T30" fmla="*/ 205813 w 997836"/>
                  <a:gd name="T31" fmla="*/ 1017232 h 1597088"/>
                  <a:gd name="T32" fmla="*/ 132511 w 997836"/>
                  <a:gd name="T33" fmla="*/ 907584 h 1597088"/>
                  <a:gd name="T34" fmla="*/ 73304 w 997836"/>
                  <a:gd name="T35" fmla="*/ 788812 h 1597088"/>
                  <a:gd name="T36" fmla="*/ 14090 w 997836"/>
                  <a:gd name="T37" fmla="*/ 670040 h 1597088"/>
                  <a:gd name="T38" fmla="*/ 0 w 997836"/>
                  <a:gd name="T39" fmla="*/ 575612 h 1597088"/>
                  <a:gd name="T40" fmla="*/ 0 w 997836"/>
                  <a:gd name="T41" fmla="*/ 499472 h 1597088"/>
                  <a:gd name="T42" fmla="*/ 14090 w 997836"/>
                  <a:gd name="T43" fmla="*/ 408112 h 1597088"/>
                  <a:gd name="T44" fmla="*/ 36649 w 997836"/>
                  <a:gd name="T45" fmla="*/ 328924 h 1597088"/>
                  <a:gd name="T46" fmla="*/ 104316 w 997836"/>
                  <a:gd name="T47" fmla="*/ 210152 h 1597088"/>
                  <a:gd name="T48" fmla="*/ 538496 w 997836"/>
                  <a:gd name="T49" fmla="*/ 0 h 1597088"/>
                  <a:gd name="T50" fmla="*/ 606161 w 997836"/>
                  <a:gd name="T51" fmla="*/ 24364 h 1597088"/>
                  <a:gd name="T52" fmla="*/ 671007 w 997836"/>
                  <a:gd name="T53" fmla="*/ 48728 h 1597088"/>
                  <a:gd name="T54" fmla="*/ 738671 w 997836"/>
                  <a:gd name="T55" fmla="*/ 85283 h 1597088"/>
                  <a:gd name="T56" fmla="*/ 797876 w 997836"/>
                  <a:gd name="T57" fmla="*/ 127916 h 1597088"/>
                  <a:gd name="T58" fmla="*/ 848625 w 997836"/>
                  <a:gd name="T59" fmla="*/ 176644 h 1597088"/>
                  <a:gd name="T60" fmla="*/ 899375 w 997836"/>
                  <a:gd name="T61" fmla="*/ 228420 h 1597088"/>
                  <a:gd name="T62" fmla="*/ 936024 w 997836"/>
                  <a:gd name="T63" fmla="*/ 295416 h 1597088"/>
                  <a:gd name="T64" fmla="*/ 967040 w 997836"/>
                  <a:gd name="T65" fmla="*/ 371556 h 1597088"/>
                  <a:gd name="T66" fmla="*/ 981136 w 997836"/>
                  <a:gd name="T67" fmla="*/ 465983 h 1597088"/>
                  <a:gd name="T68" fmla="*/ 981136 w 997836"/>
                  <a:gd name="T69" fmla="*/ 569535 h 1597088"/>
                  <a:gd name="T70" fmla="*/ 967040 w 997836"/>
                  <a:gd name="T71" fmla="*/ 651752 h 1597088"/>
                  <a:gd name="T72" fmla="*/ 944484 w 997836"/>
                  <a:gd name="T73" fmla="*/ 746179 h 1597088"/>
                  <a:gd name="T74" fmla="*/ 840168 w 997836"/>
                  <a:gd name="T75" fmla="*/ 916727 h 1597088"/>
                  <a:gd name="T76" fmla="*/ 730213 w 997836"/>
                  <a:gd name="T77" fmla="*/ 1093371 h 1597088"/>
                  <a:gd name="T78" fmla="*/ 693561 w 997836"/>
                  <a:gd name="T79" fmla="*/ 1212144 h 1597088"/>
                  <a:gd name="T80" fmla="*/ 679465 w 997836"/>
                  <a:gd name="T81" fmla="*/ 1349203 h 1597088"/>
                  <a:gd name="T82" fmla="*/ 671007 w 997836"/>
                  <a:gd name="T83" fmla="*/ 1467975 h 1597088"/>
                  <a:gd name="T84" fmla="*/ 665368 w 997836"/>
                  <a:gd name="T85" fmla="*/ 1595891 h 1597088"/>
                  <a:gd name="T86" fmla="*/ 310127 w 997836"/>
                  <a:gd name="T87" fmla="*/ 1595891 h 1597088"/>
                  <a:gd name="T88" fmla="*/ 442639 w 997836"/>
                  <a:gd name="T89" fmla="*/ 1519751 h 1597088"/>
                  <a:gd name="T90" fmla="*/ 479290 w 997836"/>
                  <a:gd name="T91" fmla="*/ 1129908 h 1597088"/>
                  <a:gd name="T92" fmla="*/ 515942 w 997836"/>
                  <a:gd name="T93" fmla="*/ 1011136 h 1597088"/>
                  <a:gd name="T94" fmla="*/ 583605 w 997836"/>
                  <a:gd name="T95" fmla="*/ 874090 h 1597088"/>
                  <a:gd name="T96" fmla="*/ 671007 w 997836"/>
                  <a:gd name="T97" fmla="*/ 746179 h 1597088"/>
                  <a:gd name="T98" fmla="*/ 752767 w 997836"/>
                  <a:gd name="T99" fmla="*/ 618263 h 1597088"/>
                  <a:gd name="T100" fmla="*/ 803516 w 997836"/>
                  <a:gd name="T101" fmla="*/ 465983 h 1597088"/>
                  <a:gd name="T102" fmla="*/ 797876 w 997836"/>
                  <a:gd name="T103" fmla="*/ 322828 h 1597088"/>
                  <a:gd name="T104" fmla="*/ 738671 w 997836"/>
                  <a:gd name="T105" fmla="*/ 194912 h 1597088"/>
                  <a:gd name="T106" fmla="*/ 693561 w 997836"/>
                  <a:gd name="T107" fmla="*/ 134012 h 1597088"/>
                  <a:gd name="T108" fmla="*/ 642815 w 997836"/>
                  <a:gd name="T109" fmla="*/ 85283 h 1597088"/>
                  <a:gd name="T110" fmla="*/ 589245 w 997836"/>
                  <a:gd name="T111" fmla="*/ 42632 h 15970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97836" h="1597088">
                    <a:moveTo>
                      <a:pt x="186378" y="100580"/>
                    </a:moveTo>
                    <a:lnTo>
                      <a:pt x="120429" y="219447"/>
                    </a:lnTo>
                    <a:lnTo>
                      <a:pt x="74551" y="365746"/>
                    </a:lnTo>
                    <a:lnTo>
                      <a:pt x="74551" y="432799"/>
                    </a:lnTo>
                    <a:lnTo>
                      <a:pt x="74551" y="499852"/>
                    </a:lnTo>
                    <a:lnTo>
                      <a:pt x="74551" y="569954"/>
                    </a:lnTo>
                    <a:lnTo>
                      <a:pt x="88888" y="646151"/>
                    </a:lnTo>
                    <a:lnTo>
                      <a:pt x="134766" y="746731"/>
                    </a:lnTo>
                    <a:lnTo>
                      <a:pt x="186378" y="841215"/>
                    </a:lnTo>
                    <a:lnTo>
                      <a:pt x="232256" y="941795"/>
                    </a:lnTo>
                    <a:lnTo>
                      <a:pt x="283868" y="1045423"/>
                    </a:lnTo>
                    <a:lnTo>
                      <a:pt x="306807" y="1213056"/>
                    </a:lnTo>
                    <a:lnTo>
                      <a:pt x="315409" y="1383737"/>
                    </a:lnTo>
                    <a:lnTo>
                      <a:pt x="292470" y="1264870"/>
                    </a:lnTo>
                    <a:lnTo>
                      <a:pt x="269531" y="1146003"/>
                    </a:lnTo>
                    <a:lnTo>
                      <a:pt x="209317" y="1017992"/>
                    </a:lnTo>
                    <a:lnTo>
                      <a:pt x="134766" y="908268"/>
                    </a:lnTo>
                    <a:lnTo>
                      <a:pt x="74551" y="789401"/>
                    </a:lnTo>
                    <a:lnTo>
                      <a:pt x="14337" y="670534"/>
                    </a:lnTo>
                    <a:lnTo>
                      <a:pt x="0" y="576049"/>
                    </a:lnTo>
                    <a:lnTo>
                      <a:pt x="0" y="499852"/>
                    </a:lnTo>
                    <a:lnTo>
                      <a:pt x="14337" y="408416"/>
                    </a:lnTo>
                    <a:lnTo>
                      <a:pt x="37276" y="329171"/>
                    </a:lnTo>
                    <a:lnTo>
                      <a:pt x="106092" y="210304"/>
                    </a:lnTo>
                    <a:lnTo>
                      <a:pt x="186378" y="100580"/>
                    </a:lnTo>
                    <a:close/>
                    <a:moveTo>
                      <a:pt x="547662" y="0"/>
                    </a:moveTo>
                    <a:lnTo>
                      <a:pt x="616479" y="24383"/>
                    </a:lnTo>
                    <a:lnTo>
                      <a:pt x="682428" y="48766"/>
                    </a:lnTo>
                    <a:lnTo>
                      <a:pt x="751244" y="85340"/>
                    </a:lnTo>
                    <a:lnTo>
                      <a:pt x="811458" y="128011"/>
                    </a:lnTo>
                    <a:lnTo>
                      <a:pt x="863071" y="176777"/>
                    </a:lnTo>
                    <a:lnTo>
                      <a:pt x="914683" y="228591"/>
                    </a:lnTo>
                    <a:lnTo>
                      <a:pt x="951958" y="295644"/>
                    </a:lnTo>
                    <a:lnTo>
                      <a:pt x="983499" y="371841"/>
                    </a:lnTo>
                    <a:lnTo>
                      <a:pt x="997836" y="466325"/>
                    </a:lnTo>
                    <a:lnTo>
                      <a:pt x="997836" y="569953"/>
                    </a:lnTo>
                    <a:lnTo>
                      <a:pt x="983499" y="652246"/>
                    </a:lnTo>
                    <a:lnTo>
                      <a:pt x="960560" y="746730"/>
                    </a:lnTo>
                    <a:lnTo>
                      <a:pt x="854469" y="917411"/>
                    </a:lnTo>
                    <a:lnTo>
                      <a:pt x="742642" y="1094188"/>
                    </a:lnTo>
                    <a:lnTo>
                      <a:pt x="705366" y="1213056"/>
                    </a:lnTo>
                    <a:lnTo>
                      <a:pt x="691030" y="1350210"/>
                    </a:lnTo>
                    <a:lnTo>
                      <a:pt x="682428" y="1469077"/>
                    </a:lnTo>
                    <a:lnTo>
                      <a:pt x="676693" y="1597088"/>
                    </a:lnTo>
                    <a:lnTo>
                      <a:pt x="315407" y="1597088"/>
                    </a:lnTo>
                    <a:lnTo>
                      <a:pt x="450173" y="1520891"/>
                    </a:lnTo>
                    <a:lnTo>
                      <a:pt x="487448" y="1130763"/>
                    </a:lnTo>
                    <a:lnTo>
                      <a:pt x="524724" y="1011896"/>
                    </a:lnTo>
                    <a:lnTo>
                      <a:pt x="593540" y="874741"/>
                    </a:lnTo>
                    <a:lnTo>
                      <a:pt x="682428" y="746730"/>
                    </a:lnTo>
                    <a:lnTo>
                      <a:pt x="765581" y="618719"/>
                    </a:lnTo>
                    <a:lnTo>
                      <a:pt x="817193" y="466325"/>
                    </a:lnTo>
                    <a:lnTo>
                      <a:pt x="811458" y="323075"/>
                    </a:lnTo>
                    <a:lnTo>
                      <a:pt x="751244" y="195064"/>
                    </a:lnTo>
                    <a:lnTo>
                      <a:pt x="705366" y="134107"/>
                    </a:lnTo>
                    <a:lnTo>
                      <a:pt x="653754" y="85340"/>
                    </a:lnTo>
                    <a:lnTo>
                      <a:pt x="599275" y="42670"/>
                    </a:lnTo>
                    <a:lnTo>
                      <a:pt x="54766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1400">
                  <a:latin typeface="+mn-ea"/>
                  <a:cs typeface="+mn-ea"/>
                </a:endParaRPr>
              </a:p>
            </p:txBody>
          </p:sp>
          <p:sp>
            <p:nvSpPr>
              <p:cNvPr id="14" name="MH_Other_4"/>
              <p:cNvSpPr/>
              <p:nvPr>
                <p:custDataLst>
                  <p:tags r:id="rId4"/>
                </p:custDataLst>
              </p:nvPr>
            </p:nvSpPr>
            <p:spPr bwMode="auto">
              <a:xfrm>
                <a:off x="5759451" y="4625975"/>
                <a:ext cx="481013" cy="673100"/>
              </a:xfrm>
              <a:custGeom>
                <a:avLst/>
                <a:gdLst>
                  <a:gd name="T0" fmla="*/ 2147483646 w 168"/>
                  <a:gd name="T1" fmla="*/ 0 h 221"/>
                  <a:gd name="T2" fmla="*/ 2147483646 w 168"/>
                  <a:gd name="T3" fmla="*/ 2147483646 h 221"/>
                  <a:gd name="T4" fmla="*/ 2147483646 w 168"/>
                  <a:gd name="T5" fmla="*/ 2147483646 h 221"/>
                  <a:gd name="T6" fmla="*/ 2147483646 w 168"/>
                  <a:gd name="T7" fmla="*/ 2147483646 h 221"/>
                  <a:gd name="T8" fmla="*/ 2147483646 w 168"/>
                  <a:gd name="T9" fmla="*/ 2147483646 h 221"/>
                  <a:gd name="T10" fmla="*/ 2147483646 w 168"/>
                  <a:gd name="T11" fmla="*/ 2147483646 h 221"/>
                  <a:gd name="T12" fmla="*/ 0 w 168"/>
                  <a:gd name="T13" fmla="*/ 2147483646 h 221"/>
                  <a:gd name="T14" fmla="*/ 2147483646 w 168"/>
                  <a:gd name="T15" fmla="*/ 2147483646 h 221"/>
                  <a:gd name="T16" fmla="*/ 2147483646 w 168"/>
                  <a:gd name="T17" fmla="*/ 2147483646 h 221"/>
                  <a:gd name="T18" fmla="*/ 0 w 168"/>
                  <a:gd name="T19" fmla="*/ 2147483646 h 221"/>
                  <a:gd name="T20" fmla="*/ 2147483646 w 168"/>
                  <a:gd name="T21" fmla="*/ 2147483646 h 221"/>
                  <a:gd name="T22" fmla="*/ 2147483646 w 168"/>
                  <a:gd name="T23" fmla="*/ 2147483646 h 221"/>
                  <a:gd name="T24" fmla="*/ 2147483646 w 168"/>
                  <a:gd name="T25" fmla="*/ 2147483646 h 221"/>
                  <a:gd name="T26" fmla="*/ 2147483646 w 168"/>
                  <a:gd name="T27" fmla="*/ 2147483646 h 221"/>
                  <a:gd name="T28" fmla="*/ 2147483646 w 168"/>
                  <a:gd name="T29" fmla="*/ 2147483646 h 221"/>
                  <a:gd name="T30" fmla="*/ 2147483646 w 168"/>
                  <a:gd name="T31" fmla="*/ 2147483646 h 221"/>
                  <a:gd name="T32" fmla="*/ 2147483646 w 168"/>
                  <a:gd name="T33" fmla="*/ 2147483646 h 221"/>
                  <a:gd name="T34" fmla="*/ 2147483646 w 168"/>
                  <a:gd name="T35" fmla="*/ 2147483646 h 221"/>
                  <a:gd name="T36" fmla="*/ 2147483646 w 168"/>
                  <a:gd name="T37" fmla="*/ 2147483646 h 221"/>
                  <a:gd name="T38" fmla="*/ 2147483646 w 168"/>
                  <a:gd name="T39" fmla="*/ 2147483646 h 221"/>
                  <a:gd name="T40" fmla="*/ 2147483646 w 168"/>
                  <a:gd name="T41" fmla="*/ 2147483646 h 221"/>
                  <a:gd name="T42" fmla="*/ 2147483646 w 168"/>
                  <a:gd name="T43" fmla="*/ 2147483646 h 221"/>
                  <a:gd name="T44" fmla="*/ 2147483646 w 168"/>
                  <a:gd name="T45" fmla="*/ 2147483646 h 221"/>
                  <a:gd name="T46" fmla="*/ 2147483646 w 168"/>
                  <a:gd name="T47" fmla="*/ 2147483646 h 221"/>
                  <a:gd name="T48" fmla="*/ 2147483646 w 168"/>
                  <a:gd name="T49" fmla="*/ 2147483646 h 221"/>
                  <a:gd name="T50" fmla="*/ 2147483646 w 168"/>
                  <a:gd name="T51" fmla="*/ 2147483646 h 221"/>
                  <a:gd name="T52" fmla="*/ 2147483646 w 168"/>
                  <a:gd name="T53" fmla="*/ 2147483646 h 221"/>
                  <a:gd name="T54" fmla="*/ 2147483646 w 168"/>
                  <a:gd name="T55" fmla="*/ 2147483646 h 221"/>
                  <a:gd name="T56" fmla="*/ 2147483646 w 168"/>
                  <a:gd name="T57" fmla="*/ 2147483646 h 221"/>
                  <a:gd name="T58" fmla="*/ 2147483646 w 168"/>
                  <a:gd name="T59" fmla="*/ 2147483646 h 221"/>
                  <a:gd name="T60" fmla="*/ 2147483646 w 168"/>
                  <a:gd name="T61" fmla="*/ 2147483646 h 221"/>
                  <a:gd name="T62" fmla="*/ 2147483646 w 168"/>
                  <a:gd name="T63" fmla="*/ 2147483646 h 221"/>
                  <a:gd name="T64" fmla="*/ 2147483646 w 168"/>
                  <a:gd name="T65" fmla="*/ 2147483646 h 221"/>
                  <a:gd name="T66" fmla="*/ 2147483646 w 168"/>
                  <a:gd name="T67" fmla="*/ 2147483646 h 221"/>
                  <a:gd name="T68" fmla="*/ 2147483646 w 168"/>
                  <a:gd name="T69" fmla="*/ 2147483646 h 221"/>
                  <a:gd name="T70" fmla="*/ 2147483646 w 168"/>
                  <a:gd name="T71" fmla="*/ 2147483646 h 221"/>
                  <a:gd name="T72" fmla="*/ 2147483646 w 168"/>
                  <a:gd name="T73" fmla="*/ 2147483646 h 221"/>
                  <a:gd name="T74" fmla="*/ 2147483646 w 168"/>
                  <a:gd name="T75" fmla="*/ 2147483646 h 221"/>
                  <a:gd name="T76" fmla="*/ 2147483646 w 168"/>
                  <a:gd name="T77" fmla="*/ 2147483646 h 221"/>
                  <a:gd name="T78" fmla="*/ 2147483646 w 168"/>
                  <a:gd name="T79" fmla="*/ 2147483646 h 221"/>
                  <a:gd name="T80" fmla="*/ 2147483646 w 168"/>
                  <a:gd name="T81" fmla="*/ 2147483646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8"/>
                  <a:gd name="T124" fmla="*/ 0 h 221"/>
                  <a:gd name="T125" fmla="*/ 168 w 168"/>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8" h="221">
                    <a:moveTo>
                      <a:pt x="167" y="8"/>
                    </a:moveTo>
                    <a:lnTo>
                      <a:pt x="159" y="0"/>
                    </a:lnTo>
                    <a:lnTo>
                      <a:pt x="5" y="0"/>
                    </a:lnTo>
                    <a:lnTo>
                      <a:pt x="2" y="11"/>
                    </a:lnTo>
                    <a:lnTo>
                      <a:pt x="2" y="22"/>
                    </a:lnTo>
                    <a:lnTo>
                      <a:pt x="10" y="16"/>
                    </a:lnTo>
                    <a:lnTo>
                      <a:pt x="10" y="11"/>
                    </a:lnTo>
                    <a:lnTo>
                      <a:pt x="96" y="11"/>
                    </a:lnTo>
                    <a:lnTo>
                      <a:pt x="96" y="16"/>
                    </a:lnTo>
                    <a:lnTo>
                      <a:pt x="10" y="16"/>
                    </a:lnTo>
                    <a:lnTo>
                      <a:pt x="2" y="22"/>
                    </a:lnTo>
                    <a:lnTo>
                      <a:pt x="23" y="33"/>
                    </a:lnTo>
                    <a:lnTo>
                      <a:pt x="0" y="44"/>
                    </a:lnTo>
                    <a:lnTo>
                      <a:pt x="0" y="55"/>
                    </a:lnTo>
                    <a:lnTo>
                      <a:pt x="10" y="53"/>
                    </a:lnTo>
                    <a:lnTo>
                      <a:pt x="10" y="44"/>
                    </a:lnTo>
                    <a:lnTo>
                      <a:pt x="96" y="44"/>
                    </a:lnTo>
                    <a:lnTo>
                      <a:pt x="96" y="53"/>
                    </a:lnTo>
                    <a:lnTo>
                      <a:pt x="10" y="53"/>
                    </a:lnTo>
                    <a:lnTo>
                      <a:pt x="0" y="55"/>
                    </a:lnTo>
                    <a:lnTo>
                      <a:pt x="20" y="67"/>
                    </a:lnTo>
                    <a:lnTo>
                      <a:pt x="2" y="78"/>
                    </a:lnTo>
                    <a:lnTo>
                      <a:pt x="2" y="95"/>
                    </a:lnTo>
                    <a:lnTo>
                      <a:pt x="10" y="89"/>
                    </a:lnTo>
                    <a:lnTo>
                      <a:pt x="10" y="78"/>
                    </a:lnTo>
                    <a:lnTo>
                      <a:pt x="96" y="78"/>
                    </a:lnTo>
                    <a:lnTo>
                      <a:pt x="96" y="89"/>
                    </a:lnTo>
                    <a:lnTo>
                      <a:pt x="10" y="89"/>
                    </a:lnTo>
                    <a:lnTo>
                      <a:pt x="2" y="95"/>
                    </a:lnTo>
                    <a:lnTo>
                      <a:pt x="20" y="106"/>
                    </a:lnTo>
                    <a:lnTo>
                      <a:pt x="2" y="117"/>
                    </a:lnTo>
                    <a:lnTo>
                      <a:pt x="2" y="128"/>
                    </a:lnTo>
                    <a:lnTo>
                      <a:pt x="10" y="122"/>
                    </a:lnTo>
                    <a:lnTo>
                      <a:pt x="10" y="117"/>
                    </a:lnTo>
                    <a:lnTo>
                      <a:pt x="96" y="117"/>
                    </a:lnTo>
                    <a:lnTo>
                      <a:pt x="96" y="122"/>
                    </a:lnTo>
                    <a:lnTo>
                      <a:pt x="10" y="122"/>
                    </a:lnTo>
                    <a:lnTo>
                      <a:pt x="2" y="128"/>
                    </a:lnTo>
                    <a:lnTo>
                      <a:pt x="20" y="136"/>
                    </a:lnTo>
                    <a:lnTo>
                      <a:pt x="2" y="145"/>
                    </a:lnTo>
                    <a:lnTo>
                      <a:pt x="2" y="164"/>
                    </a:lnTo>
                    <a:lnTo>
                      <a:pt x="10" y="156"/>
                    </a:lnTo>
                    <a:lnTo>
                      <a:pt x="10" y="147"/>
                    </a:lnTo>
                    <a:lnTo>
                      <a:pt x="96" y="147"/>
                    </a:lnTo>
                    <a:lnTo>
                      <a:pt x="96" y="156"/>
                    </a:lnTo>
                    <a:lnTo>
                      <a:pt x="10" y="156"/>
                    </a:lnTo>
                    <a:lnTo>
                      <a:pt x="2" y="164"/>
                    </a:lnTo>
                    <a:lnTo>
                      <a:pt x="18" y="175"/>
                    </a:lnTo>
                    <a:lnTo>
                      <a:pt x="18" y="200"/>
                    </a:lnTo>
                    <a:lnTo>
                      <a:pt x="36" y="189"/>
                    </a:lnTo>
                    <a:lnTo>
                      <a:pt x="36" y="181"/>
                    </a:lnTo>
                    <a:lnTo>
                      <a:pt x="96" y="181"/>
                    </a:lnTo>
                    <a:lnTo>
                      <a:pt x="96" y="189"/>
                    </a:lnTo>
                    <a:lnTo>
                      <a:pt x="36" y="189"/>
                    </a:lnTo>
                    <a:lnTo>
                      <a:pt x="18" y="200"/>
                    </a:lnTo>
                    <a:lnTo>
                      <a:pt x="55" y="200"/>
                    </a:lnTo>
                    <a:lnTo>
                      <a:pt x="55" y="220"/>
                    </a:lnTo>
                    <a:lnTo>
                      <a:pt x="65" y="206"/>
                    </a:lnTo>
                    <a:lnTo>
                      <a:pt x="65" y="200"/>
                    </a:lnTo>
                    <a:lnTo>
                      <a:pt x="96" y="200"/>
                    </a:lnTo>
                    <a:lnTo>
                      <a:pt x="96" y="206"/>
                    </a:lnTo>
                    <a:lnTo>
                      <a:pt x="65" y="206"/>
                    </a:lnTo>
                    <a:lnTo>
                      <a:pt x="55" y="220"/>
                    </a:lnTo>
                    <a:lnTo>
                      <a:pt x="107" y="220"/>
                    </a:lnTo>
                    <a:lnTo>
                      <a:pt x="107" y="200"/>
                    </a:lnTo>
                    <a:lnTo>
                      <a:pt x="141" y="200"/>
                    </a:lnTo>
                    <a:lnTo>
                      <a:pt x="141" y="175"/>
                    </a:lnTo>
                    <a:lnTo>
                      <a:pt x="167" y="164"/>
                    </a:lnTo>
                    <a:lnTo>
                      <a:pt x="167" y="147"/>
                    </a:lnTo>
                    <a:lnTo>
                      <a:pt x="144" y="139"/>
                    </a:lnTo>
                    <a:lnTo>
                      <a:pt x="167" y="131"/>
                    </a:lnTo>
                    <a:lnTo>
                      <a:pt x="167" y="117"/>
                    </a:lnTo>
                    <a:lnTo>
                      <a:pt x="144" y="108"/>
                    </a:lnTo>
                    <a:lnTo>
                      <a:pt x="167" y="97"/>
                    </a:lnTo>
                    <a:lnTo>
                      <a:pt x="167" y="81"/>
                    </a:lnTo>
                    <a:lnTo>
                      <a:pt x="146" y="72"/>
                    </a:lnTo>
                    <a:lnTo>
                      <a:pt x="167" y="61"/>
                    </a:lnTo>
                    <a:lnTo>
                      <a:pt x="167" y="47"/>
                    </a:lnTo>
                    <a:lnTo>
                      <a:pt x="144" y="36"/>
                    </a:lnTo>
                    <a:lnTo>
                      <a:pt x="167" y="25"/>
                    </a:lnTo>
                    <a:lnTo>
                      <a:pt x="167" y="8"/>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400">
                  <a:latin typeface="+mn-ea"/>
                  <a:cs typeface="+mn-ea"/>
                </a:endParaRPr>
              </a:p>
            </p:txBody>
          </p:sp>
          <p:cxnSp>
            <p:nvCxnSpPr>
              <p:cNvPr id="15" name="MH_Other_5"/>
              <p:cNvCxnSpPr/>
              <p:nvPr>
                <p:custDataLst>
                  <p:tags r:id="rId5"/>
                </p:custDataLst>
              </p:nvPr>
            </p:nvCxnSpPr>
            <p:spPr>
              <a:xfrm rot="3600000">
                <a:off x="6823937" y="3190207"/>
                <a:ext cx="0" cy="173037"/>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cxnSp>
            <p:nvCxnSpPr>
              <p:cNvPr id="16" name="MH_Other_6"/>
              <p:cNvCxnSpPr/>
              <p:nvPr>
                <p:custDataLst>
                  <p:tags r:id="rId6"/>
                </p:custDataLst>
              </p:nvPr>
            </p:nvCxnSpPr>
            <p:spPr>
              <a:xfrm rot="1200000">
                <a:off x="6412954" y="2660650"/>
                <a:ext cx="0" cy="173038"/>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cxnSp>
            <p:nvCxnSpPr>
              <p:cNvPr id="17" name="MH_Other_7"/>
              <p:cNvCxnSpPr/>
              <p:nvPr>
                <p:custDataLst>
                  <p:tags r:id="rId7"/>
                </p:custDataLst>
              </p:nvPr>
            </p:nvCxnSpPr>
            <p:spPr>
              <a:xfrm rot="20400000">
                <a:off x="5632916" y="2660651"/>
                <a:ext cx="0" cy="173038"/>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cxnSp>
            <p:nvCxnSpPr>
              <p:cNvPr id="18" name="MH_Other_8"/>
              <p:cNvCxnSpPr/>
              <p:nvPr>
                <p:custDataLst>
                  <p:tags r:id="rId8"/>
                </p:custDataLst>
              </p:nvPr>
            </p:nvCxnSpPr>
            <p:spPr>
              <a:xfrm rot="18000000">
                <a:off x="5207164" y="3189230"/>
                <a:ext cx="0" cy="173038"/>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cxnSp>
            <p:nvCxnSpPr>
              <p:cNvPr id="19" name="MH_Other_9"/>
              <p:cNvCxnSpPr/>
              <p:nvPr>
                <p:custDataLst>
                  <p:tags r:id="rId9"/>
                </p:custDataLst>
              </p:nvPr>
            </p:nvCxnSpPr>
            <p:spPr>
              <a:xfrm rot="15600000">
                <a:off x="5139217" y="3882914"/>
                <a:ext cx="0" cy="173038"/>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cxnSp>
            <p:nvCxnSpPr>
              <p:cNvPr id="20" name="MH_Other_10"/>
              <p:cNvCxnSpPr/>
              <p:nvPr>
                <p:custDataLst>
                  <p:tags r:id="rId10"/>
                </p:custDataLst>
              </p:nvPr>
            </p:nvCxnSpPr>
            <p:spPr>
              <a:xfrm rot="6000000" flipH="1">
                <a:off x="6849584" y="3852866"/>
                <a:ext cx="0" cy="173038"/>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5753606" y="5923383"/>
              <a:ext cx="778525" cy="282865"/>
            </a:xfrm>
            <a:prstGeom prst="rect">
              <a:avLst/>
            </a:prstGeom>
            <a:noFill/>
          </p:spPr>
          <p:txBody>
            <a:bodyPr wrap="square" rtlCol="0">
              <a:spAutoFit/>
            </a:bodyPr>
            <a:lstStyle/>
            <a:p>
              <a:r>
                <a:rPr lang="en-US" altLang="zh-CN" sz="1400" dirty="0">
                  <a:latin typeface="+mn-ea"/>
                  <a:cs typeface="+mn-ea"/>
                </a:rPr>
                <a:t>Idea</a:t>
              </a:r>
              <a:endParaRPr lang="zh-CN" altLang="en-US" sz="1400" dirty="0">
                <a:latin typeface="+mn-ea"/>
                <a:cs typeface="+mn-ea"/>
              </a:endParaRPr>
            </a:p>
          </p:txBody>
        </p:sp>
      </p:grpSp>
      <p:sp>
        <p:nvSpPr>
          <p:cNvPr id="6" name="文本框 5"/>
          <p:cNvSpPr txBox="1"/>
          <p:nvPr/>
        </p:nvSpPr>
        <p:spPr>
          <a:xfrm>
            <a:off x="4227195" y="694055"/>
            <a:ext cx="5884545" cy="6164580"/>
          </a:xfrm>
          <a:prstGeom prst="rect">
            <a:avLst/>
          </a:prstGeom>
          <a:noFill/>
        </p:spPr>
        <p:txBody>
          <a:bodyPr wrap="square" rtlCol="0">
            <a:noAutofit/>
          </a:bodyPr>
          <a:lstStyle/>
          <a:p>
            <a:pPr indent="457200"/>
            <a:r>
              <a:rPr lang="zh-CN" altLang="en-US" sz="2400">
                <a:latin typeface="新宋体" charset="0"/>
                <a:ea typeface="新宋体" charset="0"/>
              </a:rPr>
              <a:t>由于本学期学习的机器视觉知识和实现的课程实践作业大部分是基于人脸和人手的识别和图像处理，所以本次大作业，我们打算将机器视觉和深度学习的知识从头部和手部运用延伸到人体躯干。因此，我们决定完成虚拟试衣的项目来实现这一想法。</a:t>
            </a:r>
          </a:p>
          <a:p>
            <a:pPr indent="457200"/>
            <a:r>
              <a:rPr lang="zh-CN" altLang="en-US" sz="2400">
                <a:latin typeface="新宋体" charset="0"/>
                <a:ea typeface="新宋体" charset="0"/>
              </a:rPr>
              <a:t>虚拟试衣使得用户能够在不用进行物理穿脱的情况下体验穿衣效果，用户能够迅速的确定是否适合某一件衣服然后决定是否进行购买。本次作业是基于用户图像的虚拟试穿系统，将虚拟试穿转化为场景图像生成问题。给定两张图片：一张是人，另一张是商店里的衣服，上述方法的目的是合成一张满足要求的图像。</a:t>
            </a:r>
          </a:p>
        </p:txBody>
      </p:sp>
      <p:sp>
        <p:nvSpPr>
          <p:cNvPr id="43" name="文本框 42"/>
          <p:cNvSpPr txBox="1"/>
          <p:nvPr/>
        </p:nvSpPr>
        <p:spPr>
          <a:xfrm>
            <a:off x="1446530" y="325120"/>
            <a:ext cx="4064000" cy="368300"/>
          </a:xfrm>
          <a:prstGeom prst="rect">
            <a:avLst/>
          </a:prstGeom>
          <a:solidFill>
            <a:schemeClr val="bg1"/>
          </a:solidFill>
        </p:spPr>
        <p:txBody>
          <a:bodyPr wrap="square" rtlCol="0">
            <a:spAutoFit/>
          </a:bodyPr>
          <a:lstStyle/>
          <a:p>
            <a:endParaRPr lang="zh-CN" altLang="en-US"/>
          </a:p>
        </p:txBody>
      </p:sp>
      <p:sp>
        <p:nvSpPr>
          <p:cNvPr id="44" name="文本框 43"/>
          <p:cNvSpPr txBox="1"/>
          <p:nvPr/>
        </p:nvSpPr>
        <p:spPr>
          <a:xfrm>
            <a:off x="1358900" y="259715"/>
            <a:ext cx="4064000" cy="368300"/>
          </a:xfrm>
          <a:prstGeom prst="rect">
            <a:avLst/>
          </a:prstGeom>
          <a:solidFill>
            <a:schemeClr val="bg1"/>
          </a:solidFill>
        </p:spPr>
        <p:txBody>
          <a:bodyPr wrap="square" rtlCol="0">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61751" y="1909532"/>
            <a:ext cx="6516190" cy="3586681"/>
            <a:chOff x="3324226" y="1981200"/>
            <a:chExt cx="5776913" cy="3179764"/>
          </a:xfrm>
        </p:grpSpPr>
        <p:sp>
          <p:nvSpPr>
            <p:cNvPr id="3" name="MH_Other_1"/>
            <p:cNvSpPr/>
            <p:nvPr>
              <p:custDataLst>
                <p:tags r:id="rId1"/>
              </p:custDataLst>
            </p:nvPr>
          </p:nvSpPr>
          <p:spPr>
            <a:xfrm>
              <a:off x="6515101" y="3395663"/>
              <a:ext cx="942975" cy="1765300"/>
            </a:xfrm>
            <a:custGeom>
              <a:avLst/>
              <a:gdLst>
                <a:gd name="connsiteX0" fmla="*/ 221247 w 863600"/>
                <a:gd name="connsiteY0" fmla="*/ 0 h 1615441"/>
                <a:gd name="connsiteX1" fmla="*/ 863600 w 863600"/>
                <a:gd name="connsiteY1" fmla="*/ 1 h 1615441"/>
                <a:gd name="connsiteX2" fmla="*/ 863600 w 863600"/>
                <a:gd name="connsiteY2" fmla="*/ 140965 h 1615441"/>
                <a:gd name="connsiteX3" fmla="*/ 221247 w 863600"/>
                <a:gd name="connsiteY3" fmla="*/ 140965 h 1615441"/>
                <a:gd name="connsiteX4" fmla="*/ 140965 w 863600"/>
                <a:gd name="connsiteY4" fmla="*/ 221247 h 1615441"/>
                <a:gd name="connsiteX5" fmla="*/ 140964 w 863600"/>
                <a:gd name="connsiteY5" fmla="*/ 1615441 h 1615441"/>
                <a:gd name="connsiteX6" fmla="*/ 0 w 863600"/>
                <a:gd name="connsiteY6" fmla="*/ 1615441 h 1615441"/>
                <a:gd name="connsiteX7" fmla="*/ 0 w 863600"/>
                <a:gd name="connsiteY7" fmla="*/ 221247 h 1615441"/>
                <a:gd name="connsiteX8" fmla="*/ 221247 w 863600"/>
                <a:gd name="connsiteY8" fmla="*/ 0 h 161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600" h="1615441">
                  <a:moveTo>
                    <a:pt x="221247" y="0"/>
                  </a:moveTo>
                  <a:lnTo>
                    <a:pt x="863600" y="1"/>
                  </a:lnTo>
                  <a:lnTo>
                    <a:pt x="863600" y="140965"/>
                  </a:lnTo>
                  <a:lnTo>
                    <a:pt x="221247" y="140965"/>
                  </a:lnTo>
                  <a:cubicBezTo>
                    <a:pt x="176908" y="140965"/>
                    <a:pt x="140965" y="176908"/>
                    <a:pt x="140965" y="221247"/>
                  </a:cubicBezTo>
                  <a:cubicBezTo>
                    <a:pt x="140965" y="685978"/>
                    <a:pt x="140964" y="1150710"/>
                    <a:pt x="140964" y="1615441"/>
                  </a:cubicBezTo>
                  <a:lnTo>
                    <a:pt x="0" y="1615441"/>
                  </a:lnTo>
                  <a:lnTo>
                    <a:pt x="0" y="221247"/>
                  </a:lnTo>
                  <a:cubicBezTo>
                    <a:pt x="0" y="99056"/>
                    <a:pt x="99056" y="0"/>
                    <a:pt x="221247"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solidFill>
                <a:latin typeface="+mn-ea"/>
                <a:cs typeface="+mn-ea"/>
              </a:endParaRPr>
            </a:p>
          </p:txBody>
        </p:sp>
        <p:sp>
          <p:nvSpPr>
            <p:cNvPr id="4" name="MH_Other_2"/>
            <p:cNvSpPr/>
            <p:nvPr>
              <p:custDataLst>
                <p:tags r:id="rId2"/>
              </p:custDataLst>
            </p:nvPr>
          </p:nvSpPr>
          <p:spPr>
            <a:xfrm>
              <a:off x="6180139" y="2166939"/>
              <a:ext cx="942975" cy="2994025"/>
            </a:xfrm>
            <a:custGeom>
              <a:avLst/>
              <a:gdLst>
                <a:gd name="connsiteX0" fmla="*/ 221247 w 863600"/>
                <a:gd name="connsiteY0" fmla="*/ 0 h 2741461"/>
                <a:gd name="connsiteX1" fmla="*/ 863600 w 863600"/>
                <a:gd name="connsiteY1" fmla="*/ 1 h 2741461"/>
                <a:gd name="connsiteX2" fmla="*/ 863600 w 863600"/>
                <a:gd name="connsiteY2" fmla="*/ 140965 h 2741461"/>
                <a:gd name="connsiteX3" fmla="*/ 221247 w 863600"/>
                <a:gd name="connsiteY3" fmla="*/ 140965 h 2741461"/>
                <a:gd name="connsiteX4" fmla="*/ 140965 w 863600"/>
                <a:gd name="connsiteY4" fmla="*/ 221247 h 2741461"/>
                <a:gd name="connsiteX5" fmla="*/ 140965 w 863600"/>
                <a:gd name="connsiteY5" fmla="*/ 1013461 h 2741461"/>
                <a:gd name="connsiteX6" fmla="*/ 140965 w 863600"/>
                <a:gd name="connsiteY6" fmla="*/ 1013461 h 2741461"/>
                <a:gd name="connsiteX7" fmla="*/ 140965 w 863600"/>
                <a:gd name="connsiteY7" fmla="*/ 2741461 h 2741461"/>
                <a:gd name="connsiteX8" fmla="*/ 1 w 863600"/>
                <a:gd name="connsiteY8" fmla="*/ 2741461 h 2741461"/>
                <a:gd name="connsiteX9" fmla="*/ 0 w 863600"/>
                <a:gd name="connsiteY9" fmla="*/ 1615441 h 2741461"/>
                <a:gd name="connsiteX10" fmla="*/ 0 w 863600"/>
                <a:gd name="connsiteY10" fmla="*/ 1615441 h 2741461"/>
                <a:gd name="connsiteX11" fmla="*/ 0 w 863600"/>
                <a:gd name="connsiteY11" fmla="*/ 1013461 h 2741461"/>
                <a:gd name="connsiteX12" fmla="*/ 0 w 863600"/>
                <a:gd name="connsiteY12" fmla="*/ 221247 h 2741461"/>
                <a:gd name="connsiteX13" fmla="*/ 221247 w 863600"/>
                <a:gd name="connsiteY13" fmla="*/ 0 h 274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3600" h="2741461">
                  <a:moveTo>
                    <a:pt x="221247" y="0"/>
                  </a:moveTo>
                  <a:lnTo>
                    <a:pt x="863600" y="1"/>
                  </a:lnTo>
                  <a:lnTo>
                    <a:pt x="863600" y="140965"/>
                  </a:lnTo>
                  <a:lnTo>
                    <a:pt x="221247" y="140965"/>
                  </a:lnTo>
                  <a:cubicBezTo>
                    <a:pt x="176908" y="140965"/>
                    <a:pt x="140965" y="176908"/>
                    <a:pt x="140965" y="221247"/>
                  </a:cubicBezTo>
                  <a:lnTo>
                    <a:pt x="140965" y="1013461"/>
                  </a:lnTo>
                  <a:lnTo>
                    <a:pt x="140965" y="1013461"/>
                  </a:lnTo>
                  <a:lnTo>
                    <a:pt x="140965" y="2741461"/>
                  </a:lnTo>
                  <a:lnTo>
                    <a:pt x="1" y="2741461"/>
                  </a:lnTo>
                  <a:lnTo>
                    <a:pt x="0" y="1615441"/>
                  </a:lnTo>
                  <a:lnTo>
                    <a:pt x="0" y="1615441"/>
                  </a:lnTo>
                  <a:lnTo>
                    <a:pt x="0" y="1013461"/>
                  </a:lnTo>
                  <a:lnTo>
                    <a:pt x="0" y="221247"/>
                  </a:lnTo>
                  <a:cubicBezTo>
                    <a:pt x="0" y="99056"/>
                    <a:pt x="99056" y="0"/>
                    <a:pt x="221247" y="0"/>
                  </a:cubicBezTo>
                  <a:close/>
                </a:path>
              </a:pathLst>
            </a:cu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solidFill>
                <a:latin typeface="+mn-ea"/>
                <a:cs typeface="+mn-ea"/>
              </a:endParaRPr>
            </a:p>
          </p:txBody>
        </p:sp>
        <p:sp>
          <p:nvSpPr>
            <p:cNvPr id="5" name="MH_Other_3"/>
            <p:cNvSpPr/>
            <p:nvPr>
              <p:custDataLst>
                <p:tags r:id="rId3"/>
              </p:custDataLst>
            </p:nvPr>
          </p:nvSpPr>
          <p:spPr>
            <a:xfrm flipH="1">
              <a:off x="4743451" y="4344989"/>
              <a:ext cx="942975" cy="815975"/>
            </a:xfrm>
            <a:custGeom>
              <a:avLst/>
              <a:gdLst>
                <a:gd name="connsiteX0" fmla="*/ 221247 w 863600"/>
                <a:gd name="connsiteY0" fmla="*/ 0 h 746809"/>
                <a:gd name="connsiteX1" fmla="*/ 0 w 863600"/>
                <a:gd name="connsiteY1" fmla="*/ 221247 h 746809"/>
                <a:gd name="connsiteX2" fmla="*/ 0 w 863600"/>
                <a:gd name="connsiteY2" fmla="*/ 746809 h 746809"/>
                <a:gd name="connsiteX3" fmla="*/ 140965 w 863600"/>
                <a:gd name="connsiteY3" fmla="*/ 746809 h 746809"/>
                <a:gd name="connsiteX4" fmla="*/ 140965 w 863600"/>
                <a:gd name="connsiteY4" fmla="*/ 221247 h 746809"/>
                <a:gd name="connsiteX5" fmla="*/ 221247 w 863600"/>
                <a:gd name="connsiteY5" fmla="*/ 140965 h 746809"/>
                <a:gd name="connsiteX6" fmla="*/ 863600 w 863600"/>
                <a:gd name="connsiteY6" fmla="*/ 140965 h 746809"/>
                <a:gd name="connsiteX7" fmla="*/ 863600 w 863600"/>
                <a:gd name="connsiteY7" fmla="*/ 1 h 74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00" h="746809">
                  <a:moveTo>
                    <a:pt x="221247" y="0"/>
                  </a:moveTo>
                  <a:cubicBezTo>
                    <a:pt x="99056" y="0"/>
                    <a:pt x="0" y="99056"/>
                    <a:pt x="0" y="221247"/>
                  </a:cubicBezTo>
                  <a:lnTo>
                    <a:pt x="0" y="746809"/>
                  </a:lnTo>
                  <a:lnTo>
                    <a:pt x="140965" y="746809"/>
                  </a:lnTo>
                  <a:lnTo>
                    <a:pt x="140965" y="221247"/>
                  </a:lnTo>
                  <a:cubicBezTo>
                    <a:pt x="140965" y="176908"/>
                    <a:pt x="176908" y="140965"/>
                    <a:pt x="221247" y="140965"/>
                  </a:cubicBezTo>
                  <a:lnTo>
                    <a:pt x="863600" y="140965"/>
                  </a:lnTo>
                  <a:lnTo>
                    <a:pt x="863600" y="1"/>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solidFill>
                <a:latin typeface="+mn-ea"/>
                <a:cs typeface="+mn-ea"/>
              </a:endParaRPr>
            </a:p>
          </p:txBody>
        </p:sp>
        <p:sp>
          <p:nvSpPr>
            <p:cNvPr id="6" name="MH_Other_4"/>
            <p:cNvSpPr/>
            <p:nvPr>
              <p:custDataLst>
                <p:tags r:id="rId4"/>
              </p:custDataLst>
            </p:nvPr>
          </p:nvSpPr>
          <p:spPr>
            <a:xfrm flipH="1">
              <a:off x="5078414" y="3167063"/>
              <a:ext cx="942975" cy="1993900"/>
            </a:xfrm>
            <a:custGeom>
              <a:avLst/>
              <a:gdLst>
                <a:gd name="connsiteX0" fmla="*/ 221247 w 863600"/>
                <a:gd name="connsiteY0" fmla="*/ 0 h 1825043"/>
                <a:gd name="connsiteX1" fmla="*/ 0 w 863600"/>
                <a:gd name="connsiteY1" fmla="*/ 221247 h 1825043"/>
                <a:gd name="connsiteX2" fmla="*/ 0 w 863600"/>
                <a:gd name="connsiteY2" fmla="*/ 1013461 h 1825043"/>
                <a:gd name="connsiteX3" fmla="*/ 0 w 863600"/>
                <a:gd name="connsiteY3" fmla="*/ 1615441 h 1825043"/>
                <a:gd name="connsiteX4" fmla="*/ 0 w 863600"/>
                <a:gd name="connsiteY4" fmla="*/ 1825043 h 1825043"/>
                <a:gd name="connsiteX5" fmla="*/ 140965 w 863600"/>
                <a:gd name="connsiteY5" fmla="*/ 1825043 h 1825043"/>
                <a:gd name="connsiteX6" fmla="*/ 140965 w 863600"/>
                <a:gd name="connsiteY6" fmla="*/ 1013461 h 1825043"/>
                <a:gd name="connsiteX7" fmla="*/ 140965 w 863600"/>
                <a:gd name="connsiteY7" fmla="*/ 221247 h 1825043"/>
                <a:gd name="connsiteX8" fmla="*/ 221247 w 863600"/>
                <a:gd name="connsiteY8" fmla="*/ 140965 h 1825043"/>
                <a:gd name="connsiteX9" fmla="*/ 863600 w 863600"/>
                <a:gd name="connsiteY9" fmla="*/ 140965 h 1825043"/>
                <a:gd name="connsiteX10" fmla="*/ 863600 w 863600"/>
                <a:gd name="connsiteY10" fmla="*/ 1 h 182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600" h="1825043">
                  <a:moveTo>
                    <a:pt x="221247" y="0"/>
                  </a:moveTo>
                  <a:cubicBezTo>
                    <a:pt x="99056" y="0"/>
                    <a:pt x="0" y="99056"/>
                    <a:pt x="0" y="221247"/>
                  </a:cubicBezTo>
                  <a:lnTo>
                    <a:pt x="0" y="1013461"/>
                  </a:lnTo>
                  <a:lnTo>
                    <a:pt x="0" y="1615441"/>
                  </a:lnTo>
                  <a:lnTo>
                    <a:pt x="0" y="1825043"/>
                  </a:lnTo>
                  <a:lnTo>
                    <a:pt x="140965" y="1825043"/>
                  </a:lnTo>
                  <a:lnTo>
                    <a:pt x="140965" y="1013461"/>
                  </a:lnTo>
                  <a:lnTo>
                    <a:pt x="140965" y="221247"/>
                  </a:lnTo>
                  <a:cubicBezTo>
                    <a:pt x="140965" y="176908"/>
                    <a:pt x="176908" y="140965"/>
                    <a:pt x="221247" y="140965"/>
                  </a:cubicBezTo>
                  <a:lnTo>
                    <a:pt x="863600" y="140965"/>
                  </a:lnTo>
                  <a:lnTo>
                    <a:pt x="863600" y="1"/>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solidFill>
                <a:latin typeface="+mn-ea"/>
                <a:cs typeface="+mn-ea"/>
              </a:endParaRPr>
            </a:p>
          </p:txBody>
        </p:sp>
        <p:sp>
          <p:nvSpPr>
            <p:cNvPr id="7" name="MH_Other_5"/>
            <p:cNvSpPr/>
            <p:nvPr>
              <p:custDataLst>
                <p:tags r:id="rId5"/>
              </p:custDataLst>
            </p:nvPr>
          </p:nvSpPr>
          <p:spPr>
            <a:xfrm>
              <a:off x="7424739" y="3211514"/>
              <a:ext cx="528637" cy="528637"/>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FFFF"/>
                  </a:solidFill>
                  <a:latin typeface="+mn-ea"/>
                  <a:cs typeface="+mn-ea"/>
                </a:rPr>
                <a:t>B</a:t>
              </a:r>
              <a:endParaRPr lang="zh-CN" altLang="en-US" dirty="0">
                <a:solidFill>
                  <a:srgbClr val="FFFFFF"/>
                </a:solidFill>
                <a:latin typeface="+mn-ea"/>
                <a:cs typeface="+mn-ea"/>
              </a:endParaRPr>
            </a:p>
          </p:txBody>
        </p:sp>
        <p:sp>
          <p:nvSpPr>
            <p:cNvPr id="8" name="MH_Other_6"/>
            <p:cNvSpPr/>
            <p:nvPr>
              <p:custDataLst>
                <p:tags r:id="rId6"/>
              </p:custDataLst>
            </p:nvPr>
          </p:nvSpPr>
          <p:spPr>
            <a:xfrm>
              <a:off x="7089775" y="1981200"/>
              <a:ext cx="528638" cy="527050"/>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FFFF"/>
                  </a:solidFill>
                  <a:latin typeface="+mn-ea"/>
                  <a:cs typeface="+mn-ea"/>
                </a:rPr>
                <a:t>D</a:t>
              </a:r>
              <a:endParaRPr lang="zh-CN" altLang="en-US" dirty="0">
                <a:solidFill>
                  <a:srgbClr val="FFFFFF"/>
                </a:solidFill>
                <a:latin typeface="+mn-ea"/>
                <a:cs typeface="+mn-ea"/>
              </a:endParaRPr>
            </a:p>
          </p:txBody>
        </p:sp>
        <p:sp>
          <p:nvSpPr>
            <p:cNvPr id="9" name="MH_Other_7"/>
            <p:cNvSpPr/>
            <p:nvPr>
              <p:custDataLst>
                <p:tags r:id="rId7"/>
              </p:custDataLst>
            </p:nvPr>
          </p:nvSpPr>
          <p:spPr>
            <a:xfrm flipH="1">
              <a:off x="4246564" y="4159250"/>
              <a:ext cx="528637" cy="52863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FFFF"/>
                  </a:solidFill>
                  <a:latin typeface="+mn-ea"/>
                  <a:cs typeface="+mn-ea"/>
                </a:rPr>
                <a:t>A</a:t>
              </a:r>
              <a:endParaRPr lang="zh-CN" altLang="en-US" dirty="0">
                <a:solidFill>
                  <a:srgbClr val="FFFFFF"/>
                </a:solidFill>
                <a:latin typeface="+mn-ea"/>
                <a:cs typeface="+mn-ea"/>
              </a:endParaRPr>
            </a:p>
          </p:txBody>
        </p:sp>
        <p:sp>
          <p:nvSpPr>
            <p:cNvPr id="10" name="MH_Other_8"/>
            <p:cNvSpPr/>
            <p:nvPr>
              <p:custDataLst>
                <p:tags r:id="rId8"/>
              </p:custDataLst>
            </p:nvPr>
          </p:nvSpPr>
          <p:spPr>
            <a:xfrm flipH="1">
              <a:off x="4583114" y="2981325"/>
              <a:ext cx="528637" cy="528638"/>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FFFF"/>
                  </a:solidFill>
                  <a:latin typeface="+mn-ea"/>
                  <a:cs typeface="+mn-ea"/>
                </a:rPr>
                <a:t>C</a:t>
              </a:r>
              <a:endParaRPr lang="zh-CN" altLang="en-US" dirty="0">
                <a:solidFill>
                  <a:srgbClr val="FFFFFF"/>
                </a:solidFill>
                <a:latin typeface="+mn-ea"/>
                <a:cs typeface="+mn-ea"/>
              </a:endParaRPr>
            </a:p>
          </p:txBody>
        </p:sp>
        <p:cxnSp>
          <p:nvCxnSpPr>
            <p:cNvPr id="11" name="MH_Other_9"/>
            <p:cNvCxnSpPr/>
            <p:nvPr>
              <p:custDataLst>
                <p:tags r:id="rId9"/>
              </p:custDataLst>
            </p:nvPr>
          </p:nvCxnSpPr>
          <p:spPr>
            <a:xfrm>
              <a:off x="3324226" y="5153025"/>
              <a:ext cx="5776913" cy="0"/>
            </a:xfrm>
            <a:prstGeom prst="line">
              <a:avLst/>
            </a:prstGeom>
            <a:ln>
              <a:solidFill>
                <a:srgbClr val="B2B2B2"/>
              </a:solidFill>
            </a:ln>
          </p:spPr>
          <p:style>
            <a:lnRef idx="1">
              <a:schemeClr val="accent1"/>
            </a:lnRef>
            <a:fillRef idx="0">
              <a:schemeClr val="accent1"/>
            </a:fillRef>
            <a:effectRef idx="0">
              <a:schemeClr val="accent1"/>
            </a:effectRef>
            <a:fontRef idx="minor">
              <a:schemeClr val="tx1"/>
            </a:fontRef>
          </p:style>
        </p:cxnSp>
      </p:grpSp>
      <p:sp>
        <p:nvSpPr>
          <p:cNvPr id="22" name="TextBox 23"/>
          <p:cNvSpPr txBox="1"/>
          <p:nvPr/>
        </p:nvSpPr>
        <p:spPr>
          <a:xfrm>
            <a:off x="1535311" y="4316756"/>
            <a:ext cx="2347914" cy="1267460"/>
          </a:xfrm>
          <a:prstGeom prst="rect">
            <a:avLst/>
          </a:prstGeom>
          <a:noFill/>
        </p:spPr>
        <p:txBody>
          <a:bodyPr wrap="square" lIns="86683" tIns="43341" rIns="86683" bIns="43341" rtlCol="0">
            <a:spAutoFit/>
          </a:bodyPr>
          <a:lstStyle/>
          <a:p>
            <a:pPr>
              <a:lnSpc>
                <a:spcPct val="120000"/>
              </a:lnSpc>
            </a:pPr>
            <a:r>
              <a:rPr lang="en-US" altLang="zh-CN" sz="3200" b="1" dirty="0">
                <a:solidFill>
                  <a:schemeClr val="accent2"/>
                </a:solidFill>
                <a:latin typeface="新宋体" charset="0"/>
                <a:ea typeface="新宋体" charset="0"/>
              </a:rPr>
              <a:t>人穿着新的</a:t>
            </a:r>
            <a:r>
              <a:rPr lang="en-US" altLang="zh-CN" sz="3200" b="1" dirty="0">
                <a:solidFill>
                  <a:schemeClr val="accent2"/>
                </a:solidFill>
                <a:latin typeface="新宋体" charset="0"/>
                <a:ea typeface="新宋体" charset="0"/>
                <a:sym typeface="+mn-ea"/>
              </a:rPr>
              <a:t>衣服</a:t>
            </a:r>
          </a:p>
        </p:txBody>
      </p:sp>
      <p:sp>
        <p:nvSpPr>
          <p:cNvPr id="24" name="TextBox 23"/>
          <p:cNvSpPr txBox="1"/>
          <p:nvPr/>
        </p:nvSpPr>
        <p:spPr>
          <a:xfrm>
            <a:off x="8523605" y="3037840"/>
            <a:ext cx="3400425" cy="2153285"/>
          </a:xfrm>
          <a:prstGeom prst="rect">
            <a:avLst/>
          </a:prstGeom>
          <a:noFill/>
        </p:spPr>
        <p:txBody>
          <a:bodyPr wrap="square" lIns="86683" tIns="43341" rIns="86683" bIns="43341" rtlCol="0">
            <a:spAutoFit/>
          </a:bodyPr>
          <a:lstStyle/>
          <a:p>
            <a:pPr>
              <a:lnSpc>
                <a:spcPct val="120000"/>
              </a:lnSpc>
            </a:pPr>
            <a:r>
              <a:rPr lang="en-US" altLang="zh-CN" sz="2800" b="1" dirty="0">
                <a:solidFill>
                  <a:schemeClr val="accent2"/>
                </a:solidFill>
                <a:latin typeface="新宋体" charset="0"/>
                <a:ea typeface="新宋体" charset="0"/>
                <a:cs typeface="新宋体" charset="0"/>
              </a:rPr>
              <a:t>衣服的特征，比如质地，logo，文字都被良好的保留，并且没有醒目的变形和缺陷</a:t>
            </a:r>
          </a:p>
        </p:txBody>
      </p:sp>
      <p:sp>
        <p:nvSpPr>
          <p:cNvPr id="28" name="TextBox 23"/>
          <p:cNvSpPr txBox="1"/>
          <p:nvPr/>
        </p:nvSpPr>
        <p:spPr>
          <a:xfrm>
            <a:off x="8181340" y="1039495"/>
            <a:ext cx="3400425" cy="1636395"/>
          </a:xfrm>
          <a:prstGeom prst="rect">
            <a:avLst/>
          </a:prstGeom>
          <a:noFill/>
        </p:spPr>
        <p:txBody>
          <a:bodyPr wrap="square" lIns="86683" tIns="43341" rIns="86683" bIns="43341" rtlCol="0">
            <a:spAutoFit/>
          </a:bodyPr>
          <a:lstStyle/>
          <a:p>
            <a:pPr>
              <a:lnSpc>
                <a:spcPct val="120000"/>
              </a:lnSpc>
            </a:pPr>
            <a:r>
              <a:rPr lang="en-US" altLang="zh-CN" sz="2800" b="1" dirty="0">
                <a:solidFill>
                  <a:schemeClr val="accent2"/>
                </a:solidFill>
                <a:latin typeface="新宋体" charset="0"/>
                <a:ea typeface="新宋体" charset="0"/>
              </a:rPr>
              <a:t>衣服被填充到了人体上，并且能够实现保真、平滑、无缝</a:t>
            </a:r>
          </a:p>
        </p:txBody>
      </p:sp>
      <p:sp>
        <p:nvSpPr>
          <p:cNvPr id="12" name="文本框 11"/>
          <p:cNvSpPr txBox="1"/>
          <p:nvPr/>
        </p:nvSpPr>
        <p:spPr>
          <a:xfrm>
            <a:off x="3088640" y="560070"/>
            <a:ext cx="5094605" cy="1037590"/>
          </a:xfrm>
          <a:prstGeom prst="rect">
            <a:avLst/>
          </a:prstGeom>
          <a:noFill/>
          <a:ln>
            <a:noFill/>
          </a:ln>
        </p:spPr>
        <p:txBody>
          <a:bodyPr wrap="square" rtlCol="0">
            <a:noAutofit/>
            <a:scene3d>
              <a:camera prst="orthographicFront"/>
              <a:lightRig rig="threePt" dir="t"/>
            </a:scene3d>
          </a:bodyPr>
          <a:lstStyle/>
          <a:p>
            <a:pPr algn="ctr">
              <a:lnSpc>
                <a:spcPct val="230000"/>
              </a:lnSpc>
            </a:pPr>
            <a:r>
              <a:rPr lang="zh-CN" altLang="en-US" sz="3600">
                <a:ln w="12700">
                  <a:solidFill>
                    <a:schemeClr val="accent5"/>
                  </a:solidFill>
                  <a:prstDash val="solid"/>
                </a:ln>
                <a:gradFill>
                  <a:gsLst>
                    <a:gs pos="0">
                      <a:srgbClr val="FECF40"/>
                    </a:gs>
                    <a:gs pos="100000">
                      <a:srgbClr val="846C21"/>
                    </a:gs>
                  </a:gsLst>
                  <a:lin scaled="0"/>
                </a:gradFill>
                <a:effectLst/>
              </a:rPr>
              <a:t>图像的四个要求</a:t>
            </a:r>
          </a:p>
        </p:txBody>
      </p:sp>
      <p:sp>
        <p:nvSpPr>
          <p:cNvPr id="14" name="文本框 13"/>
          <p:cNvSpPr txBox="1"/>
          <p:nvPr/>
        </p:nvSpPr>
        <p:spPr>
          <a:xfrm>
            <a:off x="1358900" y="412750"/>
            <a:ext cx="4064000" cy="368300"/>
          </a:xfrm>
          <a:prstGeom prst="rect">
            <a:avLst/>
          </a:prstGeom>
          <a:solidFill>
            <a:schemeClr val="bg1"/>
          </a:solidFill>
        </p:spPr>
        <p:txBody>
          <a:bodyPr wrap="square" rtlCol="0">
            <a:spAutoFit/>
          </a:bodyPr>
          <a:lstStyle/>
          <a:p>
            <a:endParaRPr lang="zh-CN" altLang="en-US"/>
          </a:p>
        </p:txBody>
      </p:sp>
      <p:sp>
        <p:nvSpPr>
          <p:cNvPr id="16" name="文本框 15"/>
          <p:cNvSpPr txBox="1"/>
          <p:nvPr/>
        </p:nvSpPr>
        <p:spPr>
          <a:xfrm>
            <a:off x="1073785" y="675640"/>
            <a:ext cx="4064000" cy="368300"/>
          </a:xfrm>
          <a:prstGeom prst="rect">
            <a:avLst/>
          </a:prstGeom>
          <a:solidFill>
            <a:schemeClr val="bg1"/>
          </a:solidFill>
        </p:spPr>
        <p:txBody>
          <a:bodyPr wrap="square" rtlCol="0">
            <a:spAutoFit/>
          </a:bodyPr>
          <a:lstStyle/>
          <a:p>
            <a:endParaRPr lang="zh-CN" altLang="en-US"/>
          </a:p>
        </p:txBody>
      </p:sp>
      <p:sp>
        <p:nvSpPr>
          <p:cNvPr id="18" name="文本框 17"/>
          <p:cNvSpPr txBox="1"/>
          <p:nvPr/>
        </p:nvSpPr>
        <p:spPr>
          <a:xfrm>
            <a:off x="1161415" y="280670"/>
            <a:ext cx="4064000" cy="368300"/>
          </a:xfrm>
          <a:prstGeom prst="rect">
            <a:avLst/>
          </a:prstGeom>
          <a:solidFill>
            <a:schemeClr val="bg1"/>
          </a:solidFill>
        </p:spPr>
        <p:txBody>
          <a:bodyPr wrap="square" rtlCol="0">
            <a:spAutoFit/>
          </a:bodyPr>
          <a:lstStyle/>
          <a:p>
            <a:endParaRPr lang="zh-CN" altLang="en-US"/>
          </a:p>
        </p:txBody>
      </p:sp>
      <p:sp>
        <p:nvSpPr>
          <p:cNvPr id="31" name="文本框 30"/>
          <p:cNvSpPr txBox="1"/>
          <p:nvPr/>
        </p:nvSpPr>
        <p:spPr>
          <a:xfrm>
            <a:off x="854710" y="2364105"/>
            <a:ext cx="4064000" cy="1076325"/>
          </a:xfrm>
          <a:prstGeom prst="rect">
            <a:avLst/>
          </a:prstGeom>
          <a:noFill/>
        </p:spPr>
        <p:txBody>
          <a:bodyPr wrap="square" rtlCol="0">
            <a:spAutoFit/>
          </a:bodyPr>
          <a:lstStyle/>
          <a:p>
            <a:r>
              <a:rPr lang="zh-CN" altLang="en-US" sz="3200" b="1">
                <a:latin typeface="新宋体" charset="0"/>
                <a:ea typeface="新宋体" charset="0"/>
              </a:rPr>
              <a:t>原始的身体和姿态都得到了保留</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ppt_y</p:attrName>
                                        </p:attrNameLst>
                                      </p:cBhvr>
                                      <p:tavLst>
                                        <p:tav tm="0">
                                          <p:val>
                                            <p:strVal val="#ppt_y+#ppt_h*1.125000"/>
                                          </p:val>
                                        </p:tav>
                                        <p:tav tm="100000">
                                          <p:val>
                                            <p:strVal val="#ppt_y"/>
                                          </p:val>
                                        </p:tav>
                                      </p:tavLst>
                                    </p:anim>
                                    <p:animEffect transition="in" filter="wipe(up)">
                                      <p:cBhvr>
                                        <p:cTn id="13" dur="500"/>
                                        <p:tgtEl>
                                          <p:spTgt spid="24"/>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p:tgtEl>
                                          <p:spTgt spid="28"/>
                                        </p:tgtEl>
                                        <p:attrNameLst>
                                          <p:attrName>ppt_y</p:attrName>
                                        </p:attrNameLst>
                                      </p:cBhvr>
                                      <p:tavLst>
                                        <p:tav tm="0">
                                          <p:val>
                                            <p:strVal val="#ppt_y+#ppt_h*1.125000"/>
                                          </p:val>
                                        </p:tav>
                                        <p:tav tm="100000">
                                          <p:val>
                                            <p:strVal val="#ppt_y"/>
                                          </p:val>
                                        </p:tav>
                                      </p:tavLst>
                                    </p:anim>
                                    <p:animEffect transition="in" filter="wipe(up)">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
          <p:cNvSpPr>
            <a:spLocks noChangeArrowheads="1"/>
          </p:cNvSpPr>
          <p:nvPr/>
        </p:nvSpPr>
        <p:spPr bwMode="auto">
          <a:xfrm>
            <a:off x="7746963" y="2236098"/>
            <a:ext cx="3723252" cy="4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869" tIns="60935" rIns="121869" bIns="60935">
            <a:spAutoFit/>
          </a:bodyPr>
          <a:lstStyle/>
          <a:p>
            <a:pPr>
              <a:lnSpc>
                <a:spcPct val="120000"/>
              </a:lnSpc>
            </a:pPr>
            <a:r>
              <a:rPr sz="2000" b="1" dirty="0">
                <a:solidFill>
                  <a:schemeClr val="tx1">
                    <a:lumMod val="85000"/>
                    <a:lumOff val="15000"/>
                  </a:schemeClr>
                </a:solidFill>
                <a:latin typeface="微软雅黑" panose="020B0503020204020204" pitchFamily="34" charset="-122"/>
                <a:ea typeface="微软雅黑" panose="020B0503020204020204" pitchFamily="34" charset="-122"/>
              </a:rPr>
              <a:t>训练</a:t>
            </a:r>
            <a:r>
              <a:rPr lang="zh-CN" sz="2000" b="1" dirty="0">
                <a:solidFill>
                  <a:schemeClr val="tx1">
                    <a:lumMod val="85000"/>
                    <a:lumOff val="15000"/>
                  </a:schemeClr>
                </a:solidFill>
                <a:latin typeface="微软雅黑" panose="020B0503020204020204" pitchFamily="34" charset="-122"/>
                <a:ea typeface="微软雅黑" panose="020B0503020204020204" pitchFamily="34" charset="-122"/>
              </a:rPr>
              <a:t>并</a:t>
            </a:r>
            <a:r>
              <a:rPr sz="2000" b="1" dirty="0">
                <a:solidFill>
                  <a:schemeClr val="tx1">
                    <a:lumMod val="85000"/>
                    <a:lumOff val="15000"/>
                  </a:schemeClr>
                </a:solidFill>
                <a:latin typeface="微软雅黑" panose="020B0503020204020204" pitchFamily="34" charset="-122"/>
                <a:ea typeface="微软雅黑" panose="020B0503020204020204" pitchFamily="34" charset="-122"/>
              </a:rPr>
              <a:t>测试TOM模型</a:t>
            </a:r>
          </a:p>
        </p:txBody>
      </p:sp>
      <p:sp>
        <p:nvSpPr>
          <p:cNvPr id="19" name="矩形 1"/>
          <p:cNvSpPr>
            <a:spLocks noChangeArrowheads="1"/>
          </p:cNvSpPr>
          <p:nvPr/>
        </p:nvSpPr>
        <p:spPr bwMode="auto">
          <a:xfrm>
            <a:off x="7747000" y="3063240"/>
            <a:ext cx="4064635" cy="4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869" tIns="60935" rIns="121869" bIns="60935">
            <a:spAutoFit/>
          </a:bodyPr>
          <a:lstStyle/>
          <a:p>
            <a:pPr>
              <a:lnSpc>
                <a:spcPct val="120000"/>
              </a:lnSpc>
            </a:pPr>
            <a:r>
              <a:rPr sz="2000" b="1" dirty="0">
                <a:solidFill>
                  <a:schemeClr val="tx1">
                    <a:lumMod val="85000"/>
                    <a:lumOff val="15000"/>
                  </a:schemeClr>
                </a:solidFill>
                <a:latin typeface="微软雅黑" panose="020B0503020204020204" pitchFamily="34" charset="-122"/>
                <a:ea typeface="微软雅黑" panose="020B0503020204020204" pitchFamily="34" charset="-122"/>
              </a:rPr>
              <a:t>基于GMM的结果生成TOM-data</a:t>
            </a:r>
          </a:p>
        </p:txBody>
      </p:sp>
      <p:sp>
        <p:nvSpPr>
          <p:cNvPr id="21" name="矩形 1"/>
          <p:cNvSpPr>
            <a:spLocks noChangeArrowheads="1"/>
          </p:cNvSpPr>
          <p:nvPr/>
        </p:nvSpPr>
        <p:spPr bwMode="auto">
          <a:xfrm>
            <a:off x="7747000" y="3903345"/>
            <a:ext cx="3723005" cy="4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869" tIns="60935" rIns="121869" bIns="60935">
            <a:noAutofit/>
          </a:bodyPr>
          <a:lstStyle/>
          <a:p>
            <a:pPr>
              <a:lnSpc>
                <a:spcPct val="120000"/>
              </a:lnSpc>
            </a:pPr>
            <a:r>
              <a:rPr sz="2000" b="1" dirty="0">
                <a:solidFill>
                  <a:schemeClr val="tx1">
                    <a:lumMod val="85000"/>
                    <a:lumOff val="15000"/>
                  </a:schemeClr>
                </a:solidFill>
                <a:latin typeface="微软雅黑" panose="020B0503020204020204" pitchFamily="34" charset="-122"/>
                <a:ea typeface="微软雅黑" panose="020B0503020204020204" pitchFamily="34" charset="-122"/>
              </a:rPr>
              <a:t>训练</a:t>
            </a:r>
            <a:r>
              <a:rPr lang="zh-CN" sz="2000" b="1" dirty="0">
                <a:solidFill>
                  <a:schemeClr val="tx1">
                    <a:lumMod val="85000"/>
                    <a:lumOff val="15000"/>
                  </a:schemeClr>
                </a:solidFill>
                <a:latin typeface="微软雅黑" panose="020B0503020204020204" pitchFamily="34" charset="-122"/>
                <a:ea typeface="微软雅黑" panose="020B0503020204020204" pitchFamily="34" charset="-122"/>
              </a:rPr>
              <a:t>并</a:t>
            </a:r>
            <a:r>
              <a:rPr sz="2000" b="1" dirty="0">
                <a:solidFill>
                  <a:schemeClr val="tx1">
                    <a:lumMod val="85000"/>
                    <a:lumOff val="15000"/>
                  </a:schemeClr>
                </a:solidFill>
                <a:latin typeface="微软雅黑" panose="020B0503020204020204" pitchFamily="34" charset="-122"/>
                <a:ea typeface="微软雅黑" panose="020B0503020204020204" pitchFamily="34" charset="-122"/>
              </a:rPr>
              <a:t>测试GMM模型</a:t>
            </a:r>
          </a:p>
        </p:txBody>
      </p:sp>
      <p:sp>
        <p:nvSpPr>
          <p:cNvPr id="22" name="矩形 1"/>
          <p:cNvSpPr>
            <a:spLocks noChangeArrowheads="1"/>
          </p:cNvSpPr>
          <p:nvPr/>
        </p:nvSpPr>
        <p:spPr bwMode="auto">
          <a:xfrm>
            <a:off x="7747000" y="4720590"/>
            <a:ext cx="372300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869" tIns="60935" rIns="121869" bIns="60935">
            <a:noAutofit/>
          </a:bodyPr>
          <a:lstStyle/>
          <a:p>
            <a:pPr>
              <a:lnSpc>
                <a:spcPct val="120000"/>
              </a:lnSpc>
            </a:pPr>
            <a:endParaRPr lang="en-US" altLang="zh-CN" sz="1335" dirty="0">
              <a:solidFill>
                <a:schemeClr val="tx1">
                  <a:lumMod val="85000"/>
                  <a:lumOff val="15000"/>
                </a:schemeClr>
              </a:solidFill>
              <a:latin typeface="方正姚体" panose="02010601030101010101" pitchFamily="2" charset="-122"/>
              <a:ea typeface="方正姚体" panose="02010601030101010101" pitchFamily="2" charset="-122"/>
            </a:endParaRPr>
          </a:p>
        </p:txBody>
      </p:sp>
      <p:sp>
        <p:nvSpPr>
          <p:cNvPr id="23" name="任意多边形 137"/>
          <p:cNvSpPr>
            <a:spLocks noChangeArrowheads="1"/>
          </p:cNvSpPr>
          <p:nvPr/>
        </p:nvSpPr>
        <p:spPr bwMode="auto">
          <a:xfrm>
            <a:off x="4464544" y="2300637"/>
            <a:ext cx="2699669" cy="393579"/>
          </a:xfrm>
          <a:custGeom>
            <a:avLst/>
            <a:gdLst>
              <a:gd name="T0" fmla="*/ 0 w 2004060"/>
              <a:gd name="T1" fmla="*/ 295275 h 472440"/>
              <a:gd name="T2" fmla="*/ 182822 w 2004060"/>
              <a:gd name="T3" fmla="*/ 0 h 472440"/>
              <a:gd name="T4" fmla="*/ 2003425 w 2004060"/>
              <a:gd name="T5" fmla="*/ 0 h 472440"/>
              <a:gd name="T6" fmla="*/ 0 60000 65536"/>
              <a:gd name="T7" fmla="*/ 0 60000 65536"/>
              <a:gd name="T8" fmla="*/ 0 60000 65536"/>
              <a:gd name="T9" fmla="*/ 0 w 2004060"/>
              <a:gd name="T10" fmla="*/ 0 h 472440"/>
              <a:gd name="T11" fmla="*/ 2004060 w 2004060"/>
              <a:gd name="T12" fmla="*/ 472440 h 472440"/>
            </a:gdLst>
            <a:ahLst/>
            <a:cxnLst>
              <a:cxn ang="T6">
                <a:pos x="T0" y="T1"/>
              </a:cxn>
              <a:cxn ang="T7">
                <a:pos x="T2" y="T3"/>
              </a:cxn>
              <a:cxn ang="T8">
                <a:pos x="T4" y="T5"/>
              </a:cxn>
            </a:cxnLst>
            <a:rect l="T9" t="T10" r="T11" b="T12"/>
            <a:pathLst>
              <a:path w="2004060" h="472440">
                <a:moveTo>
                  <a:pt x="0" y="472440"/>
                </a:moveTo>
                <a:lnTo>
                  <a:pt x="182880" y="0"/>
                </a:lnTo>
                <a:lnTo>
                  <a:pt x="2004060" y="0"/>
                </a:lnTo>
              </a:path>
            </a:pathLst>
          </a:custGeom>
          <a:noFill/>
          <a:ln w="9525" cap="flat" cmpd="sng">
            <a:solidFill>
              <a:schemeClr val="bg1">
                <a:lumMod val="65000"/>
              </a:schemeClr>
            </a:solidFill>
            <a:prstDash val="sysDash"/>
            <a:bevel/>
          </a:ln>
          <a:extLst>
            <a:ext uri="{909E8E84-426E-40DD-AFC4-6F175D3DCCD1}">
              <a14:hiddenFill xmlns:a14="http://schemas.microsoft.com/office/drawing/2010/main">
                <a:solidFill>
                  <a:srgbClr val="FFFFFF"/>
                </a:solidFill>
              </a14:hiddenFill>
            </a:ext>
          </a:extLst>
        </p:spPr>
        <p:txBody>
          <a:bodyPr lIns="121869" tIns="60935" rIns="121869" bIns="60935" anchor="ctr"/>
          <a:lstStyle/>
          <a:p>
            <a:endParaRPr lang="zh-CN" altLang="en-US" sz="2400"/>
          </a:p>
        </p:txBody>
      </p:sp>
      <p:sp>
        <p:nvSpPr>
          <p:cNvPr id="24" name="任意多边形 138"/>
          <p:cNvSpPr>
            <a:spLocks noChangeArrowheads="1"/>
          </p:cNvSpPr>
          <p:nvPr/>
        </p:nvSpPr>
        <p:spPr bwMode="auto">
          <a:xfrm>
            <a:off x="4783390" y="3147039"/>
            <a:ext cx="2380823" cy="138005"/>
          </a:xfrm>
          <a:custGeom>
            <a:avLst/>
            <a:gdLst>
              <a:gd name="T0" fmla="*/ 0 w 1577340"/>
              <a:gd name="T1" fmla="*/ 0 h 45720"/>
              <a:gd name="T2" fmla="*/ 1704975 w 1577340"/>
              <a:gd name="T3" fmla="*/ 0 h 45720"/>
              <a:gd name="T4" fmla="*/ 0 60000 65536"/>
              <a:gd name="T5" fmla="*/ 0 60000 65536"/>
              <a:gd name="T6" fmla="*/ 0 w 1577340"/>
              <a:gd name="T7" fmla="*/ 0 h 45720"/>
              <a:gd name="T8" fmla="*/ 1577340 w 1577340"/>
              <a:gd name="T9" fmla="*/ 45720 h 45720"/>
            </a:gdLst>
            <a:ahLst/>
            <a:cxnLst>
              <a:cxn ang="T4">
                <a:pos x="T0" y="T1"/>
              </a:cxn>
              <a:cxn ang="T5">
                <a:pos x="T2" y="T3"/>
              </a:cxn>
            </a:cxnLst>
            <a:rect l="T6" t="T7" r="T8" b="T9"/>
            <a:pathLst>
              <a:path w="1577340" h="45720">
                <a:moveTo>
                  <a:pt x="0" y="0"/>
                </a:moveTo>
                <a:lnTo>
                  <a:pt x="1577340" y="0"/>
                </a:lnTo>
              </a:path>
            </a:pathLst>
          </a:custGeom>
          <a:noFill/>
          <a:ln w="9525" cap="flat" cmpd="sng">
            <a:solidFill>
              <a:schemeClr val="bg1">
                <a:lumMod val="65000"/>
              </a:schemeClr>
            </a:solidFill>
            <a:prstDash val="sysDash"/>
            <a:bevel/>
          </a:ln>
          <a:extLst>
            <a:ext uri="{909E8E84-426E-40DD-AFC4-6F175D3DCCD1}">
              <a14:hiddenFill xmlns:a14="http://schemas.microsoft.com/office/drawing/2010/main">
                <a:solidFill>
                  <a:srgbClr val="FFFFFF"/>
                </a:solidFill>
              </a14:hiddenFill>
            </a:ext>
          </a:extLst>
        </p:spPr>
        <p:txBody>
          <a:bodyPr lIns="121869" tIns="60935" rIns="121869" bIns="60935" anchor="ctr"/>
          <a:lstStyle/>
          <a:p>
            <a:endParaRPr lang="zh-CN" altLang="en-US" sz="2400"/>
          </a:p>
        </p:txBody>
      </p:sp>
      <p:sp>
        <p:nvSpPr>
          <p:cNvPr id="25" name="任意多边形 144"/>
          <p:cNvSpPr>
            <a:spLocks noChangeArrowheads="1"/>
          </p:cNvSpPr>
          <p:nvPr/>
        </p:nvSpPr>
        <p:spPr bwMode="auto">
          <a:xfrm>
            <a:off x="5509714" y="4018838"/>
            <a:ext cx="1654500" cy="61365"/>
          </a:xfrm>
          <a:custGeom>
            <a:avLst/>
            <a:gdLst>
              <a:gd name="T0" fmla="*/ 0 w 1577340"/>
              <a:gd name="T1" fmla="*/ 0 h 45720"/>
              <a:gd name="T2" fmla="*/ 1241425 w 1577340"/>
              <a:gd name="T3" fmla="*/ 0 h 45720"/>
              <a:gd name="T4" fmla="*/ 0 60000 65536"/>
              <a:gd name="T5" fmla="*/ 0 60000 65536"/>
              <a:gd name="T6" fmla="*/ 0 w 1577340"/>
              <a:gd name="T7" fmla="*/ 0 h 45720"/>
              <a:gd name="T8" fmla="*/ 1577340 w 1577340"/>
              <a:gd name="T9" fmla="*/ 45720 h 45720"/>
            </a:gdLst>
            <a:ahLst/>
            <a:cxnLst>
              <a:cxn ang="T4">
                <a:pos x="T0" y="T1"/>
              </a:cxn>
              <a:cxn ang="T5">
                <a:pos x="T2" y="T3"/>
              </a:cxn>
            </a:cxnLst>
            <a:rect l="T6" t="T7" r="T8" b="T9"/>
            <a:pathLst>
              <a:path w="1577340" h="45720">
                <a:moveTo>
                  <a:pt x="0" y="0"/>
                </a:moveTo>
                <a:lnTo>
                  <a:pt x="1577340" y="0"/>
                </a:lnTo>
              </a:path>
            </a:pathLst>
          </a:custGeom>
          <a:noFill/>
          <a:ln w="9525" cap="flat" cmpd="sng">
            <a:solidFill>
              <a:schemeClr val="bg1">
                <a:lumMod val="65000"/>
              </a:schemeClr>
            </a:solidFill>
            <a:prstDash val="sysDash"/>
            <a:bevel/>
          </a:ln>
          <a:extLst>
            <a:ext uri="{909E8E84-426E-40DD-AFC4-6F175D3DCCD1}">
              <a14:hiddenFill xmlns:a14="http://schemas.microsoft.com/office/drawing/2010/main">
                <a:solidFill>
                  <a:srgbClr val="FFFFFF"/>
                </a:solidFill>
              </a14:hiddenFill>
            </a:ext>
          </a:extLst>
        </p:spPr>
        <p:txBody>
          <a:bodyPr lIns="121869" tIns="60935" rIns="121869" bIns="60935" anchor="ctr"/>
          <a:lstStyle/>
          <a:p>
            <a:endParaRPr lang="zh-CN" altLang="en-US" sz="2400"/>
          </a:p>
        </p:txBody>
      </p:sp>
      <p:sp>
        <p:nvSpPr>
          <p:cNvPr id="26" name="任意多边形 145"/>
          <p:cNvSpPr>
            <a:spLocks noChangeArrowheads="1"/>
          </p:cNvSpPr>
          <p:nvPr/>
        </p:nvSpPr>
        <p:spPr bwMode="auto">
          <a:xfrm>
            <a:off x="6191968" y="4903333"/>
            <a:ext cx="972244" cy="61365"/>
          </a:xfrm>
          <a:custGeom>
            <a:avLst/>
            <a:gdLst>
              <a:gd name="T0" fmla="*/ 0 w 1577340"/>
              <a:gd name="T1" fmla="*/ 0 h 45720"/>
              <a:gd name="T2" fmla="*/ 696912 w 1577340"/>
              <a:gd name="T3" fmla="*/ 0 h 45720"/>
              <a:gd name="T4" fmla="*/ 0 60000 65536"/>
              <a:gd name="T5" fmla="*/ 0 60000 65536"/>
              <a:gd name="T6" fmla="*/ 0 w 1577340"/>
              <a:gd name="T7" fmla="*/ 0 h 45720"/>
              <a:gd name="T8" fmla="*/ 1577340 w 1577340"/>
              <a:gd name="T9" fmla="*/ 45720 h 45720"/>
            </a:gdLst>
            <a:ahLst/>
            <a:cxnLst>
              <a:cxn ang="T4">
                <a:pos x="T0" y="T1"/>
              </a:cxn>
              <a:cxn ang="T5">
                <a:pos x="T2" y="T3"/>
              </a:cxn>
            </a:cxnLst>
            <a:rect l="T6" t="T7" r="T8" b="T9"/>
            <a:pathLst>
              <a:path w="1577340" h="45720">
                <a:moveTo>
                  <a:pt x="0" y="0"/>
                </a:moveTo>
                <a:lnTo>
                  <a:pt x="1577340" y="0"/>
                </a:lnTo>
              </a:path>
            </a:pathLst>
          </a:custGeom>
          <a:noFill/>
          <a:ln w="9525" cap="flat" cmpd="sng">
            <a:solidFill>
              <a:schemeClr val="bg1">
                <a:lumMod val="65000"/>
              </a:schemeClr>
            </a:solidFill>
            <a:prstDash val="sysDash"/>
            <a:bevel/>
          </a:ln>
          <a:extLst>
            <a:ext uri="{909E8E84-426E-40DD-AFC4-6F175D3DCCD1}">
              <a14:hiddenFill xmlns:a14="http://schemas.microsoft.com/office/drawing/2010/main">
                <a:solidFill>
                  <a:srgbClr val="FFFFFF"/>
                </a:solidFill>
              </a14:hiddenFill>
            </a:ext>
          </a:extLst>
        </p:spPr>
        <p:txBody>
          <a:bodyPr lIns="121869" tIns="60935" rIns="121869" bIns="60935" anchor="ctr"/>
          <a:lstStyle/>
          <a:p>
            <a:endParaRPr lang="zh-CN" altLang="en-US" sz="2400"/>
          </a:p>
        </p:txBody>
      </p:sp>
      <p:grpSp>
        <p:nvGrpSpPr>
          <p:cNvPr id="6" name="组合 1"/>
          <p:cNvGrpSpPr/>
          <p:nvPr/>
        </p:nvGrpSpPr>
        <p:grpSpPr>
          <a:xfrm>
            <a:off x="1392738" y="2004461"/>
            <a:ext cx="5016390" cy="4303972"/>
            <a:chOff x="1042988" y="1503015"/>
            <a:chExt cx="3763962" cy="3228975"/>
          </a:xfrm>
        </p:grpSpPr>
        <p:sp>
          <p:nvSpPr>
            <p:cNvPr id="9" name="Freeform 85"/>
            <p:cNvSpPr>
              <a:spLocks noChangeArrowheads="1"/>
            </p:cNvSpPr>
            <p:nvPr/>
          </p:nvSpPr>
          <p:spPr bwMode="auto">
            <a:xfrm>
              <a:off x="2455863" y="1503015"/>
              <a:ext cx="468312" cy="808037"/>
            </a:xfrm>
            <a:custGeom>
              <a:avLst/>
              <a:gdLst>
                <a:gd name="T0" fmla="*/ 0 w 295"/>
                <a:gd name="T1" fmla="*/ 603250 h 509"/>
                <a:gd name="T2" fmla="*/ 468312 w 295"/>
                <a:gd name="T3" fmla="*/ 808037 h 509"/>
                <a:gd name="T4" fmla="*/ 468312 w 295"/>
                <a:gd name="T5" fmla="*/ 0 h 509"/>
                <a:gd name="T6" fmla="*/ 0 w 295"/>
                <a:gd name="T7" fmla="*/ 603250 h 509"/>
                <a:gd name="T8" fmla="*/ 0 60000 65536"/>
                <a:gd name="T9" fmla="*/ 0 60000 65536"/>
                <a:gd name="T10" fmla="*/ 0 60000 65536"/>
                <a:gd name="T11" fmla="*/ 0 60000 65536"/>
                <a:gd name="T12" fmla="*/ 0 w 295"/>
                <a:gd name="T13" fmla="*/ 0 h 509"/>
                <a:gd name="T14" fmla="*/ 295 w 295"/>
                <a:gd name="T15" fmla="*/ 509 h 509"/>
              </a:gdLst>
              <a:ahLst/>
              <a:cxnLst>
                <a:cxn ang="T8">
                  <a:pos x="T0" y="T1"/>
                </a:cxn>
                <a:cxn ang="T9">
                  <a:pos x="T2" y="T3"/>
                </a:cxn>
                <a:cxn ang="T10">
                  <a:pos x="T4" y="T5"/>
                </a:cxn>
                <a:cxn ang="T11">
                  <a:pos x="T6" y="T7"/>
                </a:cxn>
              </a:cxnLst>
              <a:rect l="T12" t="T13" r="T14" b="T15"/>
              <a:pathLst>
                <a:path w="295" h="509">
                  <a:moveTo>
                    <a:pt x="0" y="380"/>
                  </a:moveTo>
                  <a:lnTo>
                    <a:pt x="295" y="509"/>
                  </a:lnTo>
                  <a:lnTo>
                    <a:pt x="295" y="0"/>
                  </a:lnTo>
                  <a:lnTo>
                    <a:pt x="0" y="380"/>
                  </a:lnTo>
                  <a:close/>
                </a:path>
              </a:pathLst>
            </a:custGeom>
            <a:solidFill>
              <a:schemeClr val="accent1"/>
            </a:solidFill>
            <a:ln w="9525" cmpd="sng">
              <a:solidFill>
                <a:schemeClr val="bg1"/>
              </a:solidFill>
              <a:miter lim="800000"/>
            </a:ln>
          </p:spPr>
          <p:txBody>
            <a:bodyPr/>
            <a:lstStyle/>
            <a:p>
              <a:endParaRPr lang="zh-CN" altLang="en-US" sz="2400"/>
            </a:p>
          </p:txBody>
        </p:sp>
        <p:sp>
          <p:nvSpPr>
            <p:cNvPr id="10" name="Freeform 86"/>
            <p:cNvSpPr>
              <a:spLocks noChangeArrowheads="1"/>
            </p:cNvSpPr>
            <p:nvPr/>
          </p:nvSpPr>
          <p:spPr bwMode="auto">
            <a:xfrm>
              <a:off x="2921000" y="1503015"/>
              <a:ext cx="473075" cy="808037"/>
            </a:xfrm>
            <a:custGeom>
              <a:avLst/>
              <a:gdLst>
                <a:gd name="T0" fmla="*/ 0 w 298"/>
                <a:gd name="T1" fmla="*/ 808037 h 509"/>
                <a:gd name="T2" fmla="*/ 473075 w 298"/>
                <a:gd name="T3" fmla="*/ 603250 h 509"/>
                <a:gd name="T4" fmla="*/ 0 w 298"/>
                <a:gd name="T5" fmla="*/ 0 h 509"/>
                <a:gd name="T6" fmla="*/ 0 w 298"/>
                <a:gd name="T7" fmla="*/ 808037 h 509"/>
                <a:gd name="T8" fmla="*/ 0 60000 65536"/>
                <a:gd name="T9" fmla="*/ 0 60000 65536"/>
                <a:gd name="T10" fmla="*/ 0 60000 65536"/>
                <a:gd name="T11" fmla="*/ 0 60000 65536"/>
                <a:gd name="T12" fmla="*/ 0 w 298"/>
                <a:gd name="T13" fmla="*/ 0 h 509"/>
                <a:gd name="T14" fmla="*/ 298 w 298"/>
                <a:gd name="T15" fmla="*/ 509 h 509"/>
              </a:gdLst>
              <a:ahLst/>
              <a:cxnLst>
                <a:cxn ang="T8">
                  <a:pos x="T0" y="T1"/>
                </a:cxn>
                <a:cxn ang="T9">
                  <a:pos x="T2" y="T3"/>
                </a:cxn>
                <a:cxn ang="T10">
                  <a:pos x="T4" y="T5"/>
                </a:cxn>
                <a:cxn ang="T11">
                  <a:pos x="T6" y="T7"/>
                </a:cxn>
              </a:cxnLst>
              <a:rect l="T12" t="T13" r="T14" b="T15"/>
              <a:pathLst>
                <a:path w="298" h="509">
                  <a:moveTo>
                    <a:pt x="0" y="509"/>
                  </a:moveTo>
                  <a:lnTo>
                    <a:pt x="298" y="380"/>
                  </a:lnTo>
                  <a:lnTo>
                    <a:pt x="0" y="0"/>
                  </a:lnTo>
                  <a:lnTo>
                    <a:pt x="0" y="509"/>
                  </a:lnTo>
                  <a:close/>
                </a:path>
              </a:pathLst>
            </a:custGeom>
            <a:solidFill>
              <a:schemeClr val="accent1"/>
            </a:solidFill>
            <a:ln w="9525" cmpd="sng">
              <a:solidFill>
                <a:schemeClr val="bg1"/>
              </a:solidFill>
              <a:miter lim="800000"/>
            </a:ln>
          </p:spPr>
          <p:txBody>
            <a:bodyPr/>
            <a:lstStyle/>
            <a:p>
              <a:endParaRPr lang="zh-CN" altLang="en-US" sz="2400"/>
            </a:p>
          </p:txBody>
        </p:sp>
        <p:sp>
          <p:nvSpPr>
            <p:cNvPr id="11" name="Freeform 87"/>
            <p:cNvSpPr>
              <a:spLocks noChangeArrowheads="1"/>
            </p:cNvSpPr>
            <p:nvPr/>
          </p:nvSpPr>
          <p:spPr bwMode="auto">
            <a:xfrm>
              <a:off x="1982788" y="2109440"/>
              <a:ext cx="941387" cy="1008062"/>
            </a:xfrm>
            <a:custGeom>
              <a:avLst/>
              <a:gdLst>
                <a:gd name="T0" fmla="*/ 0 w 593"/>
                <a:gd name="T1" fmla="*/ 604837 h 635"/>
                <a:gd name="T2" fmla="*/ 941387 w 593"/>
                <a:gd name="T3" fmla="*/ 1008062 h 635"/>
                <a:gd name="T4" fmla="*/ 941387 w 593"/>
                <a:gd name="T5" fmla="*/ 201612 h 635"/>
                <a:gd name="T6" fmla="*/ 473075 w 593"/>
                <a:gd name="T7" fmla="*/ 0 h 635"/>
                <a:gd name="T8" fmla="*/ 0 w 593"/>
                <a:gd name="T9" fmla="*/ 604837 h 635"/>
                <a:gd name="T10" fmla="*/ 0 60000 65536"/>
                <a:gd name="T11" fmla="*/ 0 60000 65536"/>
                <a:gd name="T12" fmla="*/ 0 60000 65536"/>
                <a:gd name="T13" fmla="*/ 0 60000 65536"/>
                <a:gd name="T14" fmla="*/ 0 60000 65536"/>
                <a:gd name="T15" fmla="*/ 0 w 593"/>
                <a:gd name="T16" fmla="*/ 0 h 635"/>
                <a:gd name="T17" fmla="*/ 593 w 593"/>
                <a:gd name="T18" fmla="*/ 635 h 635"/>
              </a:gdLst>
              <a:ahLst/>
              <a:cxnLst>
                <a:cxn ang="T10">
                  <a:pos x="T0" y="T1"/>
                </a:cxn>
                <a:cxn ang="T11">
                  <a:pos x="T2" y="T3"/>
                </a:cxn>
                <a:cxn ang="T12">
                  <a:pos x="T4" y="T5"/>
                </a:cxn>
                <a:cxn ang="T13">
                  <a:pos x="T6" y="T7"/>
                </a:cxn>
                <a:cxn ang="T14">
                  <a:pos x="T8" y="T9"/>
                </a:cxn>
              </a:cxnLst>
              <a:rect l="T15" t="T16" r="T17" b="T18"/>
              <a:pathLst>
                <a:path w="593" h="635">
                  <a:moveTo>
                    <a:pt x="0" y="381"/>
                  </a:moveTo>
                  <a:lnTo>
                    <a:pt x="593" y="635"/>
                  </a:lnTo>
                  <a:lnTo>
                    <a:pt x="593" y="127"/>
                  </a:lnTo>
                  <a:lnTo>
                    <a:pt x="298" y="0"/>
                  </a:lnTo>
                  <a:lnTo>
                    <a:pt x="0" y="381"/>
                  </a:lnTo>
                  <a:close/>
                </a:path>
              </a:pathLst>
            </a:custGeom>
            <a:solidFill>
              <a:schemeClr val="accent2"/>
            </a:solidFill>
            <a:ln w="9525" cmpd="sng">
              <a:solidFill>
                <a:schemeClr val="bg1"/>
              </a:solidFill>
              <a:bevel/>
            </a:ln>
          </p:spPr>
          <p:txBody>
            <a:bodyPr/>
            <a:lstStyle/>
            <a:p>
              <a:endParaRPr lang="zh-CN" altLang="en-US" sz="2400"/>
            </a:p>
          </p:txBody>
        </p:sp>
        <p:sp>
          <p:nvSpPr>
            <p:cNvPr id="12" name="Freeform 88"/>
            <p:cNvSpPr>
              <a:spLocks noChangeArrowheads="1"/>
            </p:cNvSpPr>
            <p:nvPr/>
          </p:nvSpPr>
          <p:spPr bwMode="auto">
            <a:xfrm>
              <a:off x="2924175" y="2109440"/>
              <a:ext cx="942975" cy="1008062"/>
            </a:xfrm>
            <a:custGeom>
              <a:avLst/>
              <a:gdLst>
                <a:gd name="T0" fmla="*/ 0 w 593"/>
                <a:gd name="T1" fmla="*/ 1008062 h 635"/>
                <a:gd name="T2" fmla="*/ 942975 w 593"/>
                <a:gd name="T3" fmla="*/ 604837 h 635"/>
                <a:gd name="T4" fmla="*/ 473873 w 593"/>
                <a:gd name="T5" fmla="*/ 0 h 635"/>
                <a:gd name="T6" fmla="*/ 0 w 593"/>
                <a:gd name="T7" fmla="*/ 201612 h 635"/>
                <a:gd name="T8" fmla="*/ 0 w 593"/>
                <a:gd name="T9" fmla="*/ 1008062 h 635"/>
                <a:gd name="T10" fmla="*/ 0 60000 65536"/>
                <a:gd name="T11" fmla="*/ 0 60000 65536"/>
                <a:gd name="T12" fmla="*/ 0 60000 65536"/>
                <a:gd name="T13" fmla="*/ 0 60000 65536"/>
                <a:gd name="T14" fmla="*/ 0 60000 65536"/>
                <a:gd name="T15" fmla="*/ 0 w 593"/>
                <a:gd name="T16" fmla="*/ 0 h 635"/>
                <a:gd name="T17" fmla="*/ 593 w 593"/>
                <a:gd name="T18" fmla="*/ 635 h 635"/>
              </a:gdLst>
              <a:ahLst/>
              <a:cxnLst>
                <a:cxn ang="T10">
                  <a:pos x="T0" y="T1"/>
                </a:cxn>
                <a:cxn ang="T11">
                  <a:pos x="T2" y="T3"/>
                </a:cxn>
                <a:cxn ang="T12">
                  <a:pos x="T4" y="T5"/>
                </a:cxn>
                <a:cxn ang="T13">
                  <a:pos x="T6" y="T7"/>
                </a:cxn>
                <a:cxn ang="T14">
                  <a:pos x="T8" y="T9"/>
                </a:cxn>
              </a:cxnLst>
              <a:rect l="T15" t="T16" r="T17" b="T18"/>
              <a:pathLst>
                <a:path w="593" h="635">
                  <a:moveTo>
                    <a:pt x="0" y="635"/>
                  </a:moveTo>
                  <a:lnTo>
                    <a:pt x="593" y="381"/>
                  </a:lnTo>
                  <a:lnTo>
                    <a:pt x="298" y="0"/>
                  </a:lnTo>
                  <a:lnTo>
                    <a:pt x="0" y="127"/>
                  </a:lnTo>
                  <a:lnTo>
                    <a:pt x="0" y="635"/>
                  </a:lnTo>
                  <a:close/>
                </a:path>
              </a:pathLst>
            </a:custGeom>
            <a:solidFill>
              <a:schemeClr val="accent2"/>
            </a:solidFill>
            <a:ln w="9525" cmpd="sng">
              <a:solidFill>
                <a:schemeClr val="bg1"/>
              </a:solidFill>
              <a:bevel/>
            </a:ln>
          </p:spPr>
          <p:txBody>
            <a:bodyPr/>
            <a:lstStyle/>
            <a:p>
              <a:endParaRPr lang="zh-CN" altLang="en-US" sz="2400"/>
            </a:p>
          </p:txBody>
        </p:sp>
        <p:sp>
          <p:nvSpPr>
            <p:cNvPr id="13" name="Freeform 89"/>
            <p:cNvSpPr>
              <a:spLocks noChangeArrowheads="1"/>
            </p:cNvSpPr>
            <p:nvPr/>
          </p:nvSpPr>
          <p:spPr bwMode="auto">
            <a:xfrm>
              <a:off x="1511300" y="2714277"/>
              <a:ext cx="1412875" cy="1208088"/>
            </a:xfrm>
            <a:custGeom>
              <a:avLst/>
              <a:gdLst>
                <a:gd name="T0" fmla="*/ 0 w 890"/>
                <a:gd name="T1" fmla="*/ 604838 h 761"/>
                <a:gd name="T2" fmla="*/ 1412875 w 890"/>
                <a:gd name="T3" fmla="*/ 1208088 h 761"/>
                <a:gd name="T4" fmla="*/ 1412875 w 890"/>
                <a:gd name="T5" fmla="*/ 403225 h 761"/>
                <a:gd name="T6" fmla="*/ 471488 w 890"/>
                <a:gd name="T7" fmla="*/ 0 h 761"/>
                <a:gd name="T8" fmla="*/ 0 w 890"/>
                <a:gd name="T9" fmla="*/ 604838 h 761"/>
                <a:gd name="T10" fmla="*/ 0 60000 65536"/>
                <a:gd name="T11" fmla="*/ 0 60000 65536"/>
                <a:gd name="T12" fmla="*/ 0 60000 65536"/>
                <a:gd name="T13" fmla="*/ 0 60000 65536"/>
                <a:gd name="T14" fmla="*/ 0 60000 65536"/>
                <a:gd name="T15" fmla="*/ 0 w 890"/>
                <a:gd name="T16" fmla="*/ 0 h 761"/>
                <a:gd name="T17" fmla="*/ 890 w 890"/>
                <a:gd name="T18" fmla="*/ 761 h 761"/>
              </a:gdLst>
              <a:ahLst/>
              <a:cxnLst>
                <a:cxn ang="T10">
                  <a:pos x="T0" y="T1"/>
                </a:cxn>
                <a:cxn ang="T11">
                  <a:pos x="T2" y="T3"/>
                </a:cxn>
                <a:cxn ang="T12">
                  <a:pos x="T4" y="T5"/>
                </a:cxn>
                <a:cxn ang="T13">
                  <a:pos x="T6" y="T7"/>
                </a:cxn>
                <a:cxn ang="T14">
                  <a:pos x="T8" y="T9"/>
                </a:cxn>
              </a:cxnLst>
              <a:rect l="T15" t="T16" r="T17" b="T18"/>
              <a:pathLst>
                <a:path w="890" h="761">
                  <a:moveTo>
                    <a:pt x="0" y="381"/>
                  </a:moveTo>
                  <a:lnTo>
                    <a:pt x="890" y="761"/>
                  </a:lnTo>
                  <a:lnTo>
                    <a:pt x="890" y="254"/>
                  </a:lnTo>
                  <a:lnTo>
                    <a:pt x="297" y="0"/>
                  </a:lnTo>
                  <a:lnTo>
                    <a:pt x="0" y="381"/>
                  </a:lnTo>
                  <a:close/>
                </a:path>
              </a:pathLst>
            </a:custGeom>
            <a:solidFill>
              <a:schemeClr val="accent3"/>
            </a:solidFill>
            <a:ln w="2" cap="flat" cmpd="sng">
              <a:solidFill>
                <a:schemeClr val="bg1"/>
              </a:solidFill>
              <a:miter lim="800000"/>
            </a:ln>
          </p:spPr>
          <p:txBody>
            <a:bodyPr/>
            <a:lstStyle/>
            <a:p>
              <a:endParaRPr lang="zh-CN" altLang="en-US" sz="2400"/>
            </a:p>
          </p:txBody>
        </p:sp>
        <p:sp>
          <p:nvSpPr>
            <p:cNvPr id="14" name="Freeform 90"/>
            <p:cNvSpPr>
              <a:spLocks noChangeArrowheads="1"/>
            </p:cNvSpPr>
            <p:nvPr/>
          </p:nvSpPr>
          <p:spPr bwMode="auto">
            <a:xfrm>
              <a:off x="2924175" y="2714277"/>
              <a:ext cx="1412875" cy="1208088"/>
            </a:xfrm>
            <a:custGeom>
              <a:avLst/>
              <a:gdLst>
                <a:gd name="T0" fmla="*/ 0 w 890"/>
                <a:gd name="T1" fmla="*/ 1208088 h 761"/>
                <a:gd name="T2" fmla="*/ 1412875 w 890"/>
                <a:gd name="T3" fmla="*/ 604838 h 761"/>
                <a:gd name="T4" fmla="*/ 941388 w 890"/>
                <a:gd name="T5" fmla="*/ 0 h 761"/>
                <a:gd name="T6" fmla="*/ 0 w 890"/>
                <a:gd name="T7" fmla="*/ 403225 h 761"/>
                <a:gd name="T8" fmla="*/ 0 w 890"/>
                <a:gd name="T9" fmla="*/ 1208088 h 761"/>
                <a:gd name="T10" fmla="*/ 0 60000 65536"/>
                <a:gd name="T11" fmla="*/ 0 60000 65536"/>
                <a:gd name="T12" fmla="*/ 0 60000 65536"/>
                <a:gd name="T13" fmla="*/ 0 60000 65536"/>
                <a:gd name="T14" fmla="*/ 0 60000 65536"/>
                <a:gd name="T15" fmla="*/ 0 w 890"/>
                <a:gd name="T16" fmla="*/ 0 h 761"/>
                <a:gd name="T17" fmla="*/ 890 w 890"/>
                <a:gd name="T18" fmla="*/ 761 h 761"/>
              </a:gdLst>
              <a:ahLst/>
              <a:cxnLst>
                <a:cxn ang="T10">
                  <a:pos x="T0" y="T1"/>
                </a:cxn>
                <a:cxn ang="T11">
                  <a:pos x="T2" y="T3"/>
                </a:cxn>
                <a:cxn ang="T12">
                  <a:pos x="T4" y="T5"/>
                </a:cxn>
                <a:cxn ang="T13">
                  <a:pos x="T6" y="T7"/>
                </a:cxn>
                <a:cxn ang="T14">
                  <a:pos x="T8" y="T9"/>
                </a:cxn>
              </a:cxnLst>
              <a:rect l="T15" t="T16" r="T17" b="T18"/>
              <a:pathLst>
                <a:path w="890" h="761">
                  <a:moveTo>
                    <a:pt x="0" y="761"/>
                  </a:moveTo>
                  <a:lnTo>
                    <a:pt x="890" y="381"/>
                  </a:lnTo>
                  <a:lnTo>
                    <a:pt x="593" y="0"/>
                  </a:lnTo>
                  <a:lnTo>
                    <a:pt x="0" y="254"/>
                  </a:lnTo>
                  <a:lnTo>
                    <a:pt x="0" y="761"/>
                  </a:lnTo>
                  <a:close/>
                </a:path>
              </a:pathLst>
            </a:custGeom>
            <a:solidFill>
              <a:schemeClr val="accent3"/>
            </a:solidFill>
            <a:ln w="2" cap="flat" cmpd="sng">
              <a:solidFill>
                <a:schemeClr val="bg1"/>
              </a:solidFill>
              <a:miter lim="800000"/>
            </a:ln>
          </p:spPr>
          <p:txBody>
            <a:bodyPr/>
            <a:lstStyle/>
            <a:p>
              <a:endParaRPr lang="zh-CN" altLang="en-US" sz="2400"/>
            </a:p>
          </p:txBody>
        </p:sp>
        <p:sp>
          <p:nvSpPr>
            <p:cNvPr id="15" name="Freeform 91"/>
            <p:cNvSpPr>
              <a:spLocks noChangeArrowheads="1"/>
            </p:cNvSpPr>
            <p:nvPr/>
          </p:nvSpPr>
          <p:spPr bwMode="auto">
            <a:xfrm>
              <a:off x="1042988" y="3319115"/>
              <a:ext cx="1881187" cy="1412875"/>
            </a:xfrm>
            <a:custGeom>
              <a:avLst/>
              <a:gdLst>
                <a:gd name="T0" fmla="*/ 0 w 1185"/>
                <a:gd name="T1" fmla="*/ 603250 h 890"/>
                <a:gd name="T2" fmla="*/ 1881187 w 1185"/>
                <a:gd name="T3" fmla="*/ 1412875 h 890"/>
                <a:gd name="T4" fmla="*/ 1881187 w 1185"/>
                <a:gd name="T5" fmla="*/ 603250 h 890"/>
                <a:gd name="T6" fmla="*/ 468312 w 1185"/>
                <a:gd name="T7" fmla="*/ 0 h 890"/>
                <a:gd name="T8" fmla="*/ 0 w 1185"/>
                <a:gd name="T9" fmla="*/ 603250 h 890"/>
                <a:gd name="T10" fmla="*/ 0 60000 65536"/>
                <a:gd name="T11" fmla="*/ 0 60000 65536"/>
                <a:gd name="T12" fmla="*/ 0 60000 65536"/>
                <a:gd name="T13" fmla="*/ 0 60000 65536"/>
                <a:gd name="T14" fmla="*/ 0 60000 65536"/>
                <a:gd name="T15" fmla="*/ 0 w 1185"/>
                <a:gd name="T16" fmla="*/ 0 h 890"/>
                <a:gd name="T17" fmla="*/ 1185 w 1185"/>
                <a:gd name="T18" fmla="*/ 890 h 890"/>
              </a:gdLst>
              <a:ahLst/>
              <a:cxnLst>
                <a:cxn ang="T10">
                  <a:pos x="T0" y="T1"/>
                </a:cxn>
                <a:cxn ang="T11">
                  <a:pos x="T2" y="T3"/>
                </a:cxn>
                <a:cxn ang="T12">
                  <a:pos x="T4" y="T5"/>
                </a:cxn>
                <a:cxn ang="T13">
                  <a:pos x="T6" y="T7"/>
                </a:cxn>
                <a:cxn ang="T14">
                  <a:pos x="T8" y="T9"/>
                </a:cxn>
              </a:cxnLst>
              <a:rect l="T15" t="T16" r="T17" b="T18"/>
              <a:pathLst>
                <a:path w="1185" h="890">
                  <a:moveTo>
                    <a:pt x="0" y="380"/>
                  </a:moveTo>
                  <a:lnTo>
                    <a:pt x="1185" y="890"/>
                  </a:lnTo>
                  <a:lnTo>
                    <a:pt x="1185" y="380"/>
                  </a:lnTo>
                  <a:lnTo>
                    <a:pt x="295" y="0"/>
                  </a:lnTo>
                  <a:lnTo>
                    <a:pt x="0" y="380"/>
                  </a:lnTo>
                  <a:close/>
                </a:path>
              </a:pathLst>
            </a:custGeom>
            <a:solidFill>
              <a:schemeClr val="accent4"/>
            </a:solidFill>
            <a:ln w="2" cap="flat" cmpd="sng">
              <a:solidFill>
                <a:schemeClr val="bg1"/>
              </a:solidFill>
              <a:miter lim="800000"/>
            </a:ln>
          </p:spPr>
          <p:txBody>
            <a:bodyPr/>
            <a:lstStyle/>
            <a:p>
              <a:endParaRPr lang="zh-CN" altLang="en-US" sz="2400"/>
            </a:p>
          </p:txBody>
        </p:sp>
        <p:sp>
          <p:nvSpPr>
            <p:cNvPr id="16" name="Freeform 92"/>
            <p:cNvSpPr>
              <a:spLocks noChangeArrowheads="1"/>
            </p:cNvSpPr>
            <p:nvPr/>
          </p:nvSpPr>
          <p:spPr bwMode="auto">
            <a:xfrm>
              <a:off x="2924175" y="3319115"/>
              <a:ext cx="1882775" cy="1412875"/>
            </a:xfrm>
            <a:custGeom>
              <a:avLst/>
              <a:gdLst>
                <a:gd name="T0" fmla="*/ 0 w 1186"/>
                <a:gd name="T1" fmla="*/ 1412875 h 890"/>
                <a:gd name="T2" fmla="*/ 1882775 w 1186"/>
                <a:gd name="T3" fmla="*/ 603250 h 890"/>
                <a:gd name="T4" fmla="*/ 1412875 w 1186"/>
                <a:gd name="T5" fmla="*/ 0 h 890"/>
                <a:gd name="T6" fmla="*/ 0 w 1186"/>
                <a:gd name="T7" fmla="*/ 603250 h 890"/>
                <a:gd name="T8" fmla="*/ 0 w 1186"/>
                <a:gd name="T9" fmla="*/ 1412875 h 890"/>
                <a:gd name="T10" fmla="*/ 0 60000 65536"/>
                <a:gd name="T11" fmla="*/ 0 60000 65536"/>
                <a:gd name="T12" fmla="*/ 0 60000 65536"/>
                <a:gd name="T13" fmla="*/ 0 60000 65536"/>
                <a:gd name="T14" fmla="*/ 0 60000 65536"/>
                <a:gd name="T15" fmla="*/ 0 w 1186"/>
                <a:gd name="T16" fmla="*/ 0 h 890"/>
                <a:gd name="T17" fmla="*/ 1186 w 1186"/>
                <a:gd name="T18" fmla="*/ 890 h 890"/>
              </a:gdLst>
              <a:ahLst/>
              <a:cxnLst>
                <a:cxn ang="T10">
                  <a:pos x="T0" y="T1"/>
                </a:cxn>
                <a:cxn ang="T11">
                  <a:pos x="T2" y="T3"/>
                </a:cxn>
                <a:cxn ang="T12">
                  <a:pos x="T4" y="T5"/>
                </a:cxn>
                <a:cxn ang="T13">
                  <a:pos x="T6" y="T7"/>
                </a:cxn>
                <a:cxn ang="T14">
                  <a:pos x="T8" y="T9"/>
                </a:cxn>
              </a:cxnLst>
              <a:rect l="T15" t="T16" r="T17" b="T18"/>
              <a:pathLst>
                <a:path w="1186" h="890">
                  <a:moveTo>
                    <a:pt x="0" y="890"/>
                  </a:moveTo>
                  <a:lnTo>
                    <a:pt x="1186" y="380"/>
                  </a:lnTo>
                  <a:lnTo>
                    <a:pt x="890" y="0"/>
                  </a:lnTo>
                  <a:lnTo>
                    <a:pt x="0" y="380"/>
                  </a:lnTo>
                  <a:lnTo>
                    <a:pt x="0" y="890"/>
                  </a:lnTo>
                  <a:close/>
                </a:path>
              </a:pathLst>
            </a:custGeom>
            <a:solidFill>
              <a:schemeClr val="accent4"/>
            </a:solidFill>
            <a:ln w="2" cap="flat" cmpd="sng">
              <a:solidFill>
                <a:schemeClr val="bg1"/>
              </a:solidFill>
              <a:miter lim="800000"/>
            </a:ln>
          </p:spPr>
          <p:txBody>
            <a:bodyPr/>
            <a:lstStyle/>
            <a:p>
              <a:endParaRPr lang="zh-CN" altLang="en-US" sz="2400"/>
            </a:p>
          </p:txBody>
        </p:sp>
        <p:sp>
          <p:nvSpPr>
            <p:cNvPr id="31" name="TextBox 682"/>
            <p:cNvSpPr>
              <a:spLocks noChangeArrowheads="1"/>
            </p:cNvSpPr>
            <p:nvPr/>
          </p:nvSpPr>
          <p:spPr bwMode="auto">
            <a:xfrm>
              <a:off x="2903807" y="1698277"/>
              <a:ext cx="355062" cy="43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chemeClr val="bg1"/>
                  </a:solidFill>
                  <a:latin typeface="方正中等线简体" pitchFamily="65" charset="-122"/>
                  <a:ea typeface="方正中等线简体" pitchFamily="65" charset="-122"/>
                </a:rPr>
                <a:t>A</a:t>
              </a:r>
              <a:endParaRPr lang="zh-CN" altLang="en-US" sz="3200" dirty="0">
                <a:solidFill>
                  <a:schemeClr val="bg1"/>
                </a:solidFill>
                <a:latin typeface="方正中等线简体" pitchFamily="65" charset="-122"/>
                <a:ea typeface="方正中等线简体" pitchFamily="65" charset="-122"/>
              </a:endParaRPr>
            </a:p>
          </p:txBody>
        </p:sp>
        <p:sp>
          <p:nvSpPr>
            <p:cNvPr id="32" name="TextBox 682"/>
            <p:cNvSpPr>
              <a:spLocks noChangeArrowheads="1"/>
            </p:cNvSpPr>
            <p:nvPr/>
          </p:nvSpPr>
          <p:spPr bwMode="auto">
            <a:xfrm>
              <a:off x="3143832" y="2320577"/>
              <a:ext cx="332209" cy="43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chemeClr val="bg1"/>
                  </a:solidFill>
                  <a:latin typeface="方正中等线简体" pitchFamily="65" charset="-122"/>
                  <a:ea typeface="方正中等线简体" pitchFamily="65" charset="-122"/>
                </a:rPr>
                <a:t>B</a:t>
              </a:r>
              <a:endParaRPr lang="zh-CN" altLang="en-US" sz="3200" dirty="0">
                <a:solidFill>
                  <a:schemeClr val="bg1"/>
                </a:solidFill>
                <a:latin typeface="方正中等线简体" pitchFamily="65" charset="-122"/>
                <a:ea typeface="方正中等线简体" pitchFamily="65" charset="-122"/>
              </a:endParaRPr>
            </a:p>
          </p:txBody>
        </p:sp>
        <p:sp>
          <p:nvSpPr>
            <p:cNvPr id="33" name="TextBox 682"/>
            <p:cNvSpPr>
              <a:spLocks noChangeArrowheads="1"/>
            </p:cNvSpPr>
            <p:nvPr/>
          </p:nvSpPr>
          <p:spPr bwMode="auto">
            <a:xfrm>
              <a:off x="3429918" y="2973040"/>
              <a:ext cx="344237" cy="43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chemeClr val="bg1"/>
                  </a:solidFill>
                  <a:latin typeface="方正中等线简体" pitchFamily="65" charset="-122"/>
                  <a:ea typeface="方正中等线简体" pitchFamily="65" charset="-122"/>
                </a:rPr>
                <a:t>C</a:t>
              </a:r>
              <a:endParaRPr lang="zh-CN" altLang="en-US" sz="3200" dirty="0">
                <a:solidFill>
                  <a:schemeClr val="bg1"/>
                </a:solidFill>
                <a:latin typeface="方正中等线简体" pitchFamily="65" charset="-122"/>
                <a:ea typeface="方正中等线简体" pitchFamily="65" charset="-122"/>
              </a:endParaRPr>
            </a:p>
          </p:txBody>
        </p:sp>
        <p:sp>
          <p:nvSpPr>
            <p:cNvPr id="34" name="TextBox 682"/>
            <p:cNvSpPr>
              <a:spLocks noChangeArrowheads="1"/>
            </p:cNvSpPr>
            <p:nvPr/>
          </p:nvSpPr>
          <p:spPr bwMode="auto">
            <a:xfrm>
              <a:off x="3716317" y="3660427"/>
              <a:ext cx="373104" cy="43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chemeClr val="bg1"/>
                  </a:solidFill>
                  <a:latin typeface="方正中等线简体" pitchFamily="65" charset="-122"/>
                  <a:ea typeface="方正中等线简体" pitchFamily="65" charset="-122"/>
                </a:rPr>
                <a:t>D</a:t>
              </a:r>
              <a:endParaRPr lang="zh-CN" altLang="en-US" sz="3200" dirty="0">
                <a:solidFill>
                  <a:schemeClr val="bg1"/>
                </a:solidFill>
                <a:latin typeface="方正中等线简体" pitchFamily="65" charset="-122"/>
                <a:ea typeface="方正中等线简体" pitchFamily="65" charset="-122"/>
              </a:endParaRPr>
            </a:p>
          </p:txBody>
        </p:sp>
      </p:grpSp>
      <p:sp>
        <p:nvSpPr>
          <p:cNvPr id="37" name="文本框 36"/>
          <p:cNvSpPr txBox="1"/>
          <p:nvPr/>
        </p:nvSpPr>
        <p:spPr>
          <a:xfrm>
            <a:off x="7762240" y="4579620"/>
            <a:ext cx="4064000" cy="706755"/>
          </a:xfrm>
          <a:prstGeom prst="rect">
            <a:avLst/>
          </a:prstGeom>
          <a:noFill/>
        </p:spPr>
        <p:txBody>
          <a:bodyPr wrap="square" rtlCol="0">
            <a:spAutoFit/>
          </a:bodyPr>
          <a:lstStyle/>
          <a:p>
            <a:r>
              <a:rPr lang="zh-CN" altLang="en-US" sz="2000" b="1"/>
              <a:t>加载VITON数据集并对其进行预处理，作为GMM-data</a:t>
            </a:r>
          </a:p>
        </p:txBody>
      </p:sp>
      <p:sp>
        <p:nvSpPr>
          <p:cNvPr id="40" name="文本框 39"/>
          <p:cNvSpPr txBox="1"/>
          <p:nvPr/>
        </p:nvSpPr>
        <p:spPr>
          <a:xfrm>
            <a:off x="1388745" y="292735"/>
            <a:ext cx="4064000" cy="706755"/>
          </a:xfrm>
          <a:prstGeom prst="rect">
            <a:avLst/>
          </a:prstGeom>
          <a:solidFill>
            <a:schemeClr val="bg1"/>
          </a:solidFill>
        </p:spPr>
        <p:txBody>
          <a:bodyPr wrap="square" rtlCol="0">
            <a:noAutofit/>
          </a:bodyPr>
          <a:lstStyle/>
          <a:p>
            <a:endParaRPr lang="zh-CN" altLang="en-US"/>
          </a:p>
        </p:txBody>
      </p:sp>
      <p:sp>
        <p:nvSpPr>
          <p:cNvPr id="41" name="文本框 40"/>
          <p:cNvSpPr txBox="1"/>
          <p:nvPr/>
        </p:nvSpPr>
        <p:spPr>
          <a:xfrm>
            <a:off x="5509895" y="227965"/>
            <a:ext cx="4474210" cy="1076960"/>
          </a:xfrm>
          <a:prstGeom prst="rect">
            <a:avLst/>
          </a:prstGeom>
          <a:noFill/>
        </p:spPr>
        <p:txBody>
          <a:bodyPr wrap="square" rtlCol="0">
            <a:noAutofit/>
          </a:bodyPr>
          <a:lstStyle/>
          <a:p>
            <a:r>
              <a:rPr lang="zh-CN" altLang="en-US" sz="4000">
                <a:ln w="15875">
                  <a:solidFill>
                    <a:schemeClr val="accent1"/>
                  </a:solidFill>
                </a:ln>
                <a:noFill/>
                <a:effectLst/>
              </a:rPr>
              <a:t>训练过程金字塔</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250"/>
                                        <p:tgtEl>
                                          <p:spTgt spid="2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250"/>
                                        <p:tgtEl>
                                          <p:spTgt spid="17"/>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250"/>
                                        <p:tgtEl>
                                          <p:spTgt spid="24"/>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250"/>
                                        <p:tgtEl>
                                          <p:spTgt spid="19"/>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250"/>
                                        <p:tgtEl>
                                          <p:spTgt spid="25"/>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250"/>
                                        <p:tgtEl>
                                          <p:spTgt spid="21"/>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250"/>
                                        <p:tgtEl>
                                          <p:spTgt spid="26"/>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2" grpId="0"/>
      <p:bldP spid="23" grpId="0" animBg="1"/>
      <p:bldP spid="24" grpId="0" animBg="1"/>
      <p:bldP spid="25"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1386304" y="630486"/>
            <a:ext cx="369967" cy="135524"/>
            <a:chOff x="10132933" y="854814"/>
            <a:chExt cx="369967" cy="135524"/>
          </a:xfrm>
        </p:grpSpPr>
        <p:cxnSp>
          <p:nvCxnSpPr>
            <p:cNvPr id="26" name="直接连接符 25"/>
            <p:cNvCxnSpPr/>
            <p:nvPr/>
          </p:nvCxnSpPr>
          <p:spPr>
            <a:xfrm flipH="1">
              <a:off x="10132933" y="854814"/>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132933" y="922576"/>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32933" y="990338"/>
              <a:ext cx="369967"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9959320" y="6318250"/>
            <a:ext cx="1840568" cy="307777"/>
          </a:xfrm>
          <a:prstGeom prst="rect">
            <a:avLst/>
          </a:prstGeom>
        </p:spPr>
        <p:txBody>
          <a:bodyPr wrap="none">
            <a:spAutoFit/>
          </a:bodyPr>
          <a:lstStyle/>
          <a:p>
            <a:r>
              <a:rPr lang="en-US" altLang="zh-CN" sz="1400" i="1" dirty="0">
                <a:solidFill>
                  <a:schemeClr val="bg1"/>
                </a:solidFill>
                <a:latin typeface="Century Gothic" panose="020B0502020202020204" pitchFamily="34" charset="0"/>
                <a:cs typeface="+mn-ea"/>
              </a:rPr>
              <a:t>http://ibaotu.com/</a:t>
            </a:r>
            <a:endParaRPr lang="zh-CN" altLang="en-US" sz="1400" i="1" dirty="0">
              <a:solidFill>
                <a:schemeClr val="bg1"/>
              </a:solidFill>
              <a:latin typeface="Century Gothic" panose="020B0502020202020204" pitchFamily="34" charset="0"/>
              <a:cs typeface="+mn-ea"/>
            </a:endParaRPr>
          </a:p>
        </p:txBody>
      </p:sp>
      <p:grpSp>
        <p:nvGrpSpPr>
          <p:cNvPr id="6" name="组合 5"/>
          <p:cNvGrpSpPr/>
          <p:nvPr/>
        </p:nvGrpSpPr>
        <p:grpSpPr>
          <a:xfrm>
            <a:off x="2813050" y="2797145"/>
            <a:ext cx="6762750" cy="1263709"/>
            <a:chOff x="2813050" y="2797145"/>
            <a:chExt cx="6762750" cy="1263709"/>
          </a:xfrm>
        </p:grpSpPr>
        <p:grpSp>
          <p:nvGrpSpPr>
            <p:cNvPr id="4" name="组合 3"/>
            <p:cNvGrpSpPr/>
            <p:nvPr/>
          </p:nvGrpSpPr>
          <p:grpSpPr>
            <a:xfrm>
              <a:off x="2813050" y="2797145"/>
              <a:ext cx="1733550" cy="1263709"/>
              <a:chOff x="2800350" y="1776739"/>
              <a:chExt cx="1733550" cy="1263709"/>
            </a:xfrm>
          </p:grpSpPr>
          <p:sp>
            <p:nvSpPr>
              <p:cNvPr id="7" name="剪去单角的矩形 6"/>
              <p:cNvSpPr/>
              <p:nvPr/>
            </p:nvSpPr>
            <p:spPr>
              <a:xfrm rot="10800000">
                <a:off x="2800350" y="1776739"/>
                <a:ext cx="1733550" cy="1263709"/>
              </a:xfrm>
              <a:prstGeom prst="snip1Rect">
                <a:avLst>
                  <a:gd name="adj" fmla="val 50000"/>
                </a:avLst>
              </a:prstGeom>
              <a:solidFill>
                <a:schemeClr val="accent1"/>
              </a:solidFill>
              <a:ln>
                <a:noFill/>
              </a:ln>
              <a:effectLst>
                <a:outerShdw blurRad="2667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32" name="文本框 31"/>
              <p:cNvSpPr txBox="1"/>
              <p:nvPr/>
            </p:nvSpPr>
            <p:spPr>
              <a:xfrm>
                <a:off x="3345232" y="1978181"/>
                <a:ext cx="809837" cy="769441"/>
              </a:xfrm>
              <a:prstGeom prst="rect">
                <a:avLst/>
              </a:prstGeom>
              <a:noFill/>
            </p:spPr>
            <p:txBody>
              <a:bodyPr wrap="none" rtlCol="0">
                <a:spAutoFit/>
                <a:scene3d>
                  <a:camera prst="orthographicFront"/>
                  <a:lightRig rig="threePt" dir="t"/>
                </a:scene3d>
                <a:sp3d contourW="12700"/>
              </a:bodyPr>
              <a:lstStyle/>
              <a:p>
                <a:pPr algn="ctr"/>
                <a:r>
                  <a:rPr lang="en-US" altLang="zh-CN" sz="4400" i="1" dirty="0">
                    <a:solidFill>
                      <a:schemeClr val="bg1"/>
                    </a:solidFill>
                    <a:latin typeface="Century Gothic" panose="020B0502020202020204" pitchFamily="34" charset="0"/>
                    <a:cs typeface="+mn-ea"/>
                  </a:rPr>
                  <a:t>02</a:t>
                </a:r>
                <a:endParaRPr lang="zh-CN" altLang="en-US" sz="4400" i="1" dirty="0">
                  <a:solidFill>
                    <a:schemeClr val="bg1"/>
                  </a:solidFill>
                  <a:latin typeface="Century Gothic" panose="020B0502020202020204" pitchFamily="34" charset="0"/>
                  <a:cs typeface="+mn-ea"/>
                </a:endParaRPr>
              </a:p>
            </p:txBody>
          </p:sp>
        </p:grpSp>
        <p:sp>
          <p:nvSpPr>
            <p:cNvPr id="31" name="文本框 30"/>
            <p:cNvSpPr txBox="1"/>
            <p:nvPr/>
          </p:nvSpPr>
          <p:spPr>
            <a:xfrm>
              <a:off x="4734876" y="3561102"/>
              <a:ext cx="4840924" cy="312420"/>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200" dirty="0">
                <a:solidFill>
                  <a:schemeClr val="accent2"/>
                </a:solidFill>
                <a:latin typeface="+mn-ea"/>
              </a:endParaRPr>
            </a:p>
          </p:txBody>
        </p:sp>
        <p:cxnSp>
          <p:nvCxnSpPr>
            <p:cNvPr id="33" name="直接连接符 32"/>
            <p:cNvCxnSpPr/>
            <p:nvPr/>
          </p:nvCxnSpPr>
          <p:spPr>
            <a:xfrm>
              <a:off x="4830127" y="3473033"/>
              <a:ext cx="50437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618162" y="3116176"/>
              <a:ext cx="3415348" cy="65214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3200" b="1" dirty="0">
                  <a:solidFill>
                    <a:schemeClr val="accent2"/>
                  </a:solidFill>
                  <a:latin typeface="Century Gothic" panose="020B0502020202020204" pitchFamily="34" charset="0"/>
                  <a:cs typeface="+mn-ea"/>
                </a:rPr>
                <a:t>代码结构说明</a:t>
              </a: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81830" y="1883700"/>
            <a:ext cx="974725" cy="3154461"/>
            <a:chOff x="1081830" y="2290763"/>
            <a:chExt cx="974725" cy="3154461"/>
          </a:xfrm>
        </p:grpSpPr>
        <p:grpSp>
          <p:nvGrpSpPr>
            <p:cNvPr id="4" name="组合 3"/>
            <p:cNvGrpSpPr/>
            <p:nvPr/>
          </p:nvGrpSpPr>
          <p:grpSpPr>
            <a:xfrm>
              <a:off x="1081830" y="2290763"/>
              <a:ext cx="974725" cy="1009650"/>
              <a:chOff x="1138982" y="2290763"/>
              <a:chExt cx="974725" cy="1009650"/>
            </a:xfrm>
          </p:grpSpPr>
          <p:sp>
            <p:nvSpPr>
              <p:cNvPr id="5" name="MH_Other_1"/>
              <p:cNvSpPr/>
              <p:nvPr>
                <p:custDataLst>
                  <p:tags r:id="rId4"/>
                </p:custDataLst>
              </p:nvPr>
            </p:nvSpPr>
            <p:spPr>
              <a:xfrm>
                <a:off x="1273919" y="2430463"/>
                <a:ext cx="704850" cy="730250"/>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FFFF"/>
                  </a:solidFill>
                  <a:cs typeface="+mn-ea"/>
                </a:endParaRPr>
              </a:p>
            </p:txBody>
          </p:sp>
          <p:sp>
            <p:nvSpPr>
              <p:cNvPr id="6" name="MH_Other_2"/>
              <p:cNvSpPr/>
              <p:nvPr>
                <p:custDataLst>
                  <p:tags r:id="rId5"/>
                </p:custDataLst>
              </p:nvPr>
            </p:nvSpPr>
            <p:spPr>
              <a:xfrm>
                <a:off x="1138982" y="2290763"/>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cs typeface="+mn-ea"/>
                </a:endParaRPr>
              </a:p>
            </p:txBody>
          </p:sp>
          <p:sp>
            <p:nvSpPr>
              <p:cNvPr id="7" name="MH_Other_5"/>
              <p:cNvSpPr/>
              <p:nvPr>
                <p:custDataLst>
                  <p:tags r:id="rId6"/>
                </p:custDataLst>
              </p:nvPr>
            </p:nvSpPr>
            <p:spPr bwMode="auto">
              <a:xfrm>
                <a:off x="1421557" y="2600326"/>
                <a:ext cx="398463"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sz="1600">
                  <a:solidFill>
                    <a:srgbClr val="FFFFFF"/>
                  </a:solidFill>
                  <a:cs typeface="+mn-ea"/>
                </a:endParaRPr>
              </a:p>
            </p:txBody>
          </p:sp>
        </p:grpSp>
        <p:grpSp>
          <p:nvGrpSpPr>
            <p:cNvPr id="8" name="组合 7"/>
            <p:cNvGrpSpPr/>
            <p:nvPr/>
          </p:nvGrpSpPr>
          <p:grpSpPr>
            <a:xfrm>
              <a:off x="1081830" y="4435574"/>
              <a:ext cx="974725" cy="1009650"/>
              <a:chOff x="1138982" y="4435574"/>
              <a:chExt cx="974725" cy="1009650"/>
            </a:xfrm>
          </p:grpSpPr>
          <p:sp>
            <p:nvSpPr>
              <p:cNvPr id="9" name="MH_Other_3"/>
              <p:cNvSpPr/>
              <p:nvPr>
                <p:custDataLst>
                  <p:tags r:id="rId1"/>
                </p:custDataLst>
              </p:nvPr>
            </p:nvSpPr>
            <p:spPr>
              <a:xfrm>
                <a:off x="1273919" y="4575274"/>
                <a:ext cx="704850" cy="730250"/>
              </a:xfrm>
              <a:prstGeom prst="rect">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FFFFFF"/>
                  </a:solidFill>
                  <a:cs typeface="+mn-ea"/>
                </a:endParaRPr>
              </a:p>
            </p:txBody>
          </p:sp>
          <p:sp>
            <p:nvSpPr>
              <p:cNvPr id="10" name="MH_Other_4"/>
              <p:cNvSpPr/>
              <p:nvPr>
                <p:custDataLst>
                  <p:tags r:id="rId2"/>
                </p:custDataLst>
              </p:nvPr>
            </p:nvSpPr>
            <p:spPr>
              <a:xfrm>
                <a:off x="1138982" y="4435574"/>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20517C"/>
              </a:solidFill>
              <a:ln>
                <a:solidFill>
                  <a:schemeClr val="accent2">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cs typeface="+mn-ea"/>
                </a:endParaRPr>
              </a:p>
            </p:txBody>
          </p:sp>
          <p:sp>
            <p:nvSpPr>
              <p:cNvPr id="11" name="MH_Other_6"/>
              <p:cNvSpPr>
                <a:spLocks noChangeAspect="1"/>
              </p:cNvSpPr>
              <p:nvPr>
                <p:custDataLst>
                  <p:tags r:id="rId3"/>
                </p:custDataLst>
              </p:nvPr>
            </p:nvSpPr>
            <p:spPr bwMode="auto">
              <a:xfrm>
                <a:off x="1439020" y="4743549"/>
                <a:ext cx="396875"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sz="1600">
                  <a:solidFill>
                    <a:srgbClr val="FFFFFF"/>
                  </a:solidFill>
                  <a:cs typeface="+mn-ea"/>
                </a:endParaRPr>
              </a:p>
            </p:txBody>
          </p:sp>
        </p:grpSp>
      </p:grpSp>
      <p:sp>
        <p:nvSpPr>
          <p:cNvPr id="12" name="文本框 11"/>
          <p:cNvSpPr txBox="1"/>
          <p:nvPr/>
        </p:nvSpPr>
        <p:spPr>
          <a:xfrm>
            <a:off x="1216660" y="137160"/>
            <a:ext cx="4064000" cy="876935"/>
          </a:xfrm>
          <a:prstGeom prst="rect">
            <a:avLst/>
          </a:prstGeom>
          <a:solidFill>
            <a:schemeClr val="bg1"/>
          </a:solidFill>
        </p:spPr>
        <p:txBody>
          <a:bodyPr wrap="square" rtlCol="0">
            <a:noAutofit/>
          </a:bodyPr>
          <a:lstStyle/>
          <a:p>
            <a:r>
              <a:rPr lang="en-US" altLang="zh-CN" sz="2800">
                <a:ln w="12700">
                  <a:solidFill>
                    <a:schemeClr val="accent5"/>
                  </a:solidFill>
                  <a:prstDash val="solid"/>
                </a:ln>
                <a:pattFill prst="ltDnDiag">
                  <a:fgClr>
                    <a:schemeClr val="accent5">
                      <a:lumMod val="60000"/>
                      <a:lumOff val="40000"/>
                      <a:lumMod val="60000"/>
                      <a:lumOff val="40000"/>
                    </a:schemeClr>
                  </a:fgClr>
                  <a:bgClr>
                    <a:schemeClr val="bg1"/>
                  </a:bgClr>
                </a:pattFill>
                <a:effectLst/>
              </a:rPr>
              <a:t>数据加载和预处理部分：</a:t>
            </a:r>
          </a:p>
        </p:txBody>
      </p:sp>
      <p:sp>
        <p:nvSpPr>
          <p:cNvPr id="13" name="文本框 12"/>
          <p:cNvSpPr txBox="1"/>
          <p:nvPr/>
        </p:nvSpPr>
        <p:spPr>
          <a:xfrm>
            <a:off x="2433955" y="568325"/>
            <a:ext cx="9413875" cy="5940425"/>
          </a:xfrm>
          <a:prstGeom prst="rect">
            <a:avLst/>
          </a:prstGeom>
          <a:noFill/>
        </p:spPr>
        <p:txBody>
          <a:bodyPr wrap="square" rtlCol="0">
            <a:noAutofit/>
          </a:bodyPr>
          <a:lstStyle/>
          <a:p>
            <a:r>
              <a:rPr lang="zh-CN" altLang="en-US" sz="2000">
                <a:latin typeface="新宋体" charset="0"/>
                <a:ea typeface="新宋体" charset="0"/>
                <a:cs typeface="新宋体" charset="0"/>
              </a:rPr>
              <a:t> </a:t>
            </a:r>
            <a:r>
              <a:rPr lang="en-US" altLang="zh-CN" sz="2000">
                <a:latin typeface="新宋体" charset="0"/>
                <a:ea typeface="新宋体" charset="0"/>
                <a:cs typeface="新宋体" charset="0"/>
              </a:rPr>
              <a:t>1.</a:t>
            </a:r>
            <a:r>
              <a:rPr lang="zh-CN" altLang="en-US" sz="2000">
                <a:latin typeface="新宋体" charset="0"/>
                <a:ea typeface="新宋体" charset="0"/>
                <a:cs typeface="新宋体" charset="0"/>
              </a:rPr>
              <a:t>从data/train文件夹中加载数据集，数据集包括cloth,cloth-mask,image,image-parse,</a:t>
            </a:r>
          </a:p>
          <a:p>
            <a:r>
              <a:rPr lang="zh-CN" altLang="en-US" sz="2000">
                <a:latin typeface="新宋体" charset="0"/>
                <a:ea typeface="新宋体" charset="0"/>
                <a:cs typeface="新宋体" charset="0"/>
              </a:rPr>
              <a:t>pose五部分。</a:t>
            </a:r>
          </a:p>
          <a:p>
            <a:r>
              <a:rPr lang="en-US" altLang="zh-CN" sz="2000">
                <a:latin typeface="新宋体" charset="0"/>
                <a:ea typeface="新宋体" charset="0"/>
                <a:cs typeface="新宋体" charset="0"/>
              </a:rPr>
              <a:t>    </a:t>
            </a:r>
            <a:r>
              <a:rPr lang="zh-CN" altLang="en-US" sz="2000">
                <a:latin typeface="新宋体" charset="0"/>
                <a:ea typeface="新宋体" charset="0"/>
                <a:cs typeface="新宋体" charset="0"/>
              </a:rPr>
              <a:t>定义一个名为 Dataset 的数据集类和一个名为 DataLoader 的数据加载器类，这些类用于处理衣服图像、人体图像和对应的遮罩，以及姿势关键点等信息，为了在几何匹配模块（Geometric Matching Module）中使用。</a:t>
            </a:r>
          </a:p>
          <a:p>
            <a:endParaRPr lang="zh-CN" altLang="en-US" sz="2000">
              <a:latin typeface="新宋体" charset="0"/>
              <a:ea typeface="新宋体" charset="0"/>
              <a:cs typeface="新宋体" charset="0"/>
            </a:endParaRPr>
          </a:p>
          <a:p>
            <a:r>
              <a:rPr lang="zh-CN" altLang="en-US" sz="2000">
                <a:latin typeface="新宋体" charset="0"/>
                <a:ea typeface="新宋体" charset="0"/>
                <a:cs typeface="新宋体" charset="0"/>
              </a:rPr>
              <a:t>首先，Dataset 类是一个自定义的数据集类，它继承自 PyTorch 中的 data.Dataset 类。这个类用于加载并预处理衣服图像、人体图像、遮罩和姿势关键点等数据。它实现了 __init__、__getitem__ 和 __len__ 方法：</a:t>
            </a:r>
          </a:p>
          <a:p>
            <a:endParaRPr lang="zh-CN" altLang="en-US" sz="2000">
              <a:latin typeface="新宋体" charset="0"/>
              <a:ea typeface="新宋体" charset="0"/>
              <a:cs typeface="新宋体" charset="0"/>
            </a:endParaRPr>
          </a:p>
          <a:p>
            <a:r>
              <a:rPr lang="zh-CN" altLang="en-US" sz="2000">
                <a:latin typeface="新宋体" charset="0"/>
                <a:ea typeface="新宋体" charset="0"/>
                <a:cs typeface="新宋体" charset="0"/>
              </a:rPr>
              <a:t>__init__ 方法：初始化数据集，设置数据集根目录、数据模式、阶段、数据列表等参数，并加载相关数据信息。</a:t>
            </a:r>
          </a:p>
          <a:p>
            <a:r>
              <a:rPr lang="zh-CN" altLang="en-US" sz="2000">
                <a:latin typeface="新宋体" charset="0"/>
                <a:ea typeface="新宋体" charset="0"/>
                <a:cs typeface="新宋体" charset="0"/>
              </a:rPr>
              <a:t>__getitem__ 方法：根据给定的索引获取数据集中特定索引位置的数据项，对衣服图像、人体图像、遮罩和姿势关键点等进行预处理。</a:t>
            </a:r>
          </a:p>
          <a:p>
            <a:r>
              <a:rPr lang="zh-CN" altLang="en-US" sz="2000">
                <a:latin typeface="新宋体" charset="0"/>
                <a:ea typeface="新宋体" charset="0"/>
                <a:cs typeface="新宋体" charset="0"/>
              </a:rPr>
              <a:t>__len__ 方法：返回数据集中图像的数量。另外，DataLoader 类是一个数据加载器类，它用于批量加载数据集中的样本，并支持对数据进行迭代访问。它接受数据集对象并根据参数设置创建 PyTorch 的数据加载器。next_batch 方法用于获取数据加载器的下一个批次数据。</a:t>
            </a:r>
          </a:p>
          <a:p>
            <a:endParaRPr lang="zh-CN" altLang="en-US" sz="2000">
              <a:latin typeface="新宋体" charset="0"/>
              <a:ea typeface="新宋体" charset="0"/>
              <a:cs typeface="新宋体"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0"/>
          </p:nvPr>
        </p:nvSpPr>
        <p:spPr/>
      </p:sp>
      <p:pic>
        <p:nvPicPr>
          <p:cNvPr id="4" name="图片 3"/>
          <p:cNvPicPr>
            <a:picLocks noChangeAspect="1"/>
          </p:cNvPicPr>
          <p:nvPr>
            <p:custDataLst>
              <p:tags r:id="rId1"/>
            </p:custDataLst>
          </p:nvPr>
        </p:nvPicPr>
        <p:blipFill>
          <a:blip r:embed="rId3"/>
          <a:stretch>
            <a:fillRect/>
          </a:stretch>
        </p:blipFill>
        <p:spPr>
          <a:xfrm>
            <a:off x="497205" y="1852930"/>
            <a:ext cx="11040745" cy="4799330"/>
          </a:xfrm>
          <a:prstGeom prst="rect">
            <a:avLst/>
          </a:prstGeom>
          <a:noFill/>
          <a:ln>
            <a:noFill/>
          </a:ln>
        </p:spPr>
      </p:pic>
      <p:sp>
        <p:nvSpPr>
          <p:cNvPr id="5" name="文本框 4"/>
          <p:cNvSpPr txBox="1"/>
          <p:nvPr/>
        </p:nvSpPr>
        <p:spPr>
          <a:xfrm>
            <a:off x="876935" y="172085"/>
            <a:ext cx="9954895" cy="1201420"/>
          </a:xfrm>
          <a:prstGeom prst="rect">
            <a:avLst/>
          </a:prstGeom>
          <a:noFill/>
        </p:spPr>
        <p:txBody>
          <a:bodyPr wrap="square" rtlCol="0">
            <a:noAutofit/>
          </a:bodyPr>
          <a:lstStyle/>
          <a:p>
            <a:r>
              <a:rPr lang="zh-CN" altLang="en-US" sz="2400">
                <a:latin typeface="新宋体" charset="0"/>
                <a:ea typeface="新宋体" charset="0"/>
                <a:cs typeface="新宋体" charset="0"/>
                <a:sym typeface="+mn-ea"/>
              </a:rPr>
              <a:t>代码的最后部分用命令行参数设置了各种数据集相关的选项，创建了数据集对象和数据加载器对象，并展示了数据集和数据加载器的大小信息。</a:t>
            </a:r>
            <a:r>
              <a:rPr lang="zh-CN" altLang="en-US" sz="2400"/>
              <a:t>在cp_dataset.py中加载数据和对数据进行预处理，最终会形成训练需要用到的如下数据。</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10"/>
</p:tagLst>
</file>

<file path=ppt/tags/tag11.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6"/>
</p:tagLst>
</file>

<file path=ppt/tags/tag17.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7"/>
</p:tagLst>
</file>

<file path=ppt/tags/tag18.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8"/>
</p:tagLst>
</file>

<file path=ppt/tags/tag19.xml><?xml version="1.0" encoding="utf-8"?>
<p:tagLst xmlns:a="http://schemas.openxmlformats.org/drawingml/2006/main" xmlns:r="http://schemas.openxmlformats.org/officeDocument/2006/relationships" xmlns:p="http://schemas.openxmlformats.org/presentationml/2006/main">
  <p:tag name="MH" val="20160508115529"/>
  <p:tag name="MH_LIBRARY" val="GRAPHIC"/>
  <p:tag name="MH_TYPE" val="Other"/>
  <p:tag name="MH_ORDER" val="9"/>
</p:tagLst>
</file>

<file path=ppt/tags/tag2.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6"/>
</p:tagLst>
</file>

<file path=ppt/tags/tag23.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60508113210"/>
  <p:tag name="MH_LIBRARY" val="GRAPHIC"/>
  <p:tag name="MH_TYPE" val="Other"/>
  <p:tag name="MH_ORDER" val="5"/>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3"/>
</p:tagLst>
</file>

<file path=ppt/tags/tag32.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SubTitle"/>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SubTitle"/>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6"/>
</p:tagLst>
</file>

<file path=ppt/tags/tag37.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7"/>
</p:tagLst>
</file>

<file path=ppt/tags/tag38.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8"/>
</p:tagLst>
</file>

<file path=ppt/tags/tag39.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4"/>
</p:tagLst>
</file>

<file path=ppt/tags/tag40.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9"/>
</p:tagLst>
</file>

<file path=ppt/tags/tag41.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10"/>
</p:tagLst>
</file>

<file path=ppt/tags/tag42.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11"/>
</p:tagLst>
</file>

<file path=ppt/tags/tag43.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12"/>
</p:tagLst>
</file>

<file path=ppt/tags/tag44.xml><?xml version="1.0" encoding="utf-8"?>
<p:tagLst xmlns:a="http://schemas.openxmlformats.org/drawingml/2006/main" xmlns:r="http://schemas.openxmlformats.org/officeDocument/2006/relationships" xmlns:p="http://schemas.openxmlformats.org/presentationml/2006/main">
  <p:tag name="MH" val="20160508132213"/>
  <p:tag name="MH_LIBRARY" val="GRAPHIC"/>
  <p:tag name="MH_TYPE" val="Other"/>
  <p:tag name="MH_ORDER" val="13"/>
</p:tagLst>
</file>

<file path=ppt/tags/tag5.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7"/>
</p:tagLst>
</file>

<file path=ppt/tags/tag8.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8"/>
</p:tagLst>
</file>

<file path=ppt/tags/tag9.xml><?xml version="1.0" encoding="utf-8"?>
<p:tagLst xmlns:a="http://schemas.openxmlformats.org/drawingml/2006/main" xmlns:r="http://schemas.openxmlformats.org/officeDocument/2006/relationships" xmlns:p="http://schemas.openxmlformats.org/presentationml/2006/main">
  <p:tag name="MH" val="20160508125109"/>
  <p:tag name="MH_LIBRARY" val="GRAPHIC"/>
  <p:tag name="MH_TYPE" val="Other"/>
  <p:tag name="MH_ORDER" val="9"/>
</p:tagLst>
</file>

<file path=ppt/theme/theme1.xml><?xml version="1.0" encoding="utf-8"?>
<a:theme xmlns:a="http://schemas.openxmlformats.org/drawingml/2006/main" name="Office 主题​​">
  <a:themeElements>
    <a:clrScheme name="自定义 1277">
      <a:dk1>
        <a:sysClr val="windowText" lastClr="000000"/>
      </a:dk1>
      <a:lt1>
        <a:sysClr val="window" lastClr="FFFFFF"/>
      </a:lt1>
      <a:dk2>
        <a:srgbClr val="5A6378"/>
      </a:dk2>
      <a:lt2>
        <a:srgbClr val="7F7F7F"/>
      </a:lt2>
      <a:accent1>
        <a:srgbClr val="10688B"/>
      </a:accent1>
      <a:accent2>
        <a:srgbClr val="262626"/>
      </a:accent2>
      <a:accent3>
        <a:srgbClr val="10688B"/>
      </a:accent3>
      <a:accent4>
        <a:srgbClr val="262626"/>
      </a:accent4>
      <a:accent5>
        <a:srgbClr val="10688B"/>
      </a:accent5>
      <a:accent6>
        <a:srgbClr val="262626"/>
      </a:accent6>
      <a:hlink>
        <a:srgbClr val="168BBA"/>
      </a:hlink>
      <a:folHlink>
        <a:srgbClr val="680000"/>
      </a:folHlink>
    </a:clrScheme>
    <a:fontScheme name="4ibzohvk">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zh-CN"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1634</Words>
  <Application>Microsoft Office PowerPoint</Application>
  <PresentationFormat>宽屏</PresentationFormat>
  <Paragraphs>117</Paragraphs>
  <Slides>24</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等线</vt:lpstr>
      <vt:lpstr>方正姚体</vt:lpstr>
      <vt:lpstr>方正中等线简体</vt:lpstr>
      <vt:lpstr>Microsoft YaHei</vt:lpstr>
      <vt:lpstr>Microsoft YaHei</vt:lpstr>
      <vt:lpstr>新宋体</vt:lpstr>
      <vt:lpstr>Arial</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Sue Ricketts</cp:lastModifiedBy>
  <cp:revision>28</cp:revision>
  <dcterms:created xsi:type="dcterms:W3CDTF">2023-12-27T15:00:47Z</dcterms:created>
  <dcterms:modified xsi:type="dcterms:W3CDTF">2023-12-27T15:05:23Z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D80C88999EA2FA4295B88B65C244C8EB_43</vt:lpwstr>
  </property>
  <property fmtid="{D5CDD505-2E9C-101B-9397-08002B2CF9AE}" pid="3" name="KSOProductBuildVer">
    <vt:lpwstr>2052-6.4.0.8550</vt:lpwstr>
  </property>
</Properties>
</file>